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2" autoAdjust="0"/>
    <p:restoredTop sz="99472" autoAdjust="0"/>
  </p:normalViewPr>
  <p:slideViewPr>
    <p:cSldViewPr snapToObjects="1">
      <p:cViewPr varScale="1">
        <p:scale>
          <a:sx n="124" d="100"/>
          <a:sy n="124" d="100"/>
        </p:scale>
        <p:origin x="1416" y="16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lnSpc>
                <a:spcPct val="100000"/>
              </a:lnSpc>
              <a:buNone/>
              <a:defRPr lang="fr-FR" sz="1000" smtClean="0">
                <a:effectLst/>
              </a:defRPr>
            </a:lvl1pPr>
          </a:lstStyle>
          <a:p>
            <a:pPr lvl="0"/>
            <a:r>
              <a:rPr lang="fr-FR" noProof="0" dirty="0"/>
              <a:t>Qui sont nos partenaires clés? Qui sont nos principaux fournisseurs? Quelles ressources clés obtenons-nous de nos partenaires? Quelles activités clés les partenaires réalisent-ils?</a:t>
            </a:r>
            <a:br>
              <a:rPr lang="fr-FR" noProof="0" dirty="0"/>
            </a:br>
            <a:br>
              <a:rPr lang="fr-FR" noProof="0" dirty="0"/>
            </a:br>
            <a:r>
              <a:rPr lang="fr-FR" noProof="0" dirty="0"/>
              <a:t>MOTIVATIONS POUR DES PARTENARIATS:</a:t>
            </a:r>
            <a:br>
              <a:rPr lang="fr-FR" noProof="0" dirty="0"/>
            </a:br>
            <a:r>
              <a:rPr lang="fr-FR" noProof="0" dirty="0"/>
              <a:t>Optimisation et économie, Réduction du risque et de l'incertitude, Acquisition de ressources et d'activités particulières </a:t>
            </a:r>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lnSpc>
                <a:spcPct val="80000"/>
              </a:lnSpc>
              <a:buNone/>
              <a:defRPr lang="fr-FR" sz="1000" smtClean="0">
                <a:effectLst/>
              </a:defRPr>
            </a:lvl1pPr>
          </a:lstStyle>
          <a:p>
            <a:pPr lvl="0"/>
            <a:r>
              <a:rPr lang="fr-FR" noProof="0" dirty="0"/>
              <a:t>Quelles sont les activités clés requises par nos propositions de valeur? Nos canaux de distribution? Relation client? Flux de revenus?</a:t>
            </a:r>
            <a:br>
              <a:rPr lang="fr-FR" noProof="0" dirty="0"/>
            </a:br>
            <a:br>
              <a:rPr lang="fr-FR" noProof="0" dirty="0"/>
            </a:br>
            <a:r>
              <a:rPr lang="fr-FR" noProof="0" dirty="0"/>
              <a:t>CATÉGORIES:</a:t>
            </a:r>
            <a:br>
              <a:rPr lang="fr-FR" noProof="0" dirty="0"/>
            </a:br>
            <a:r>
              <a:rPr lang="fr-FR" noProof="0" dirty="0"/>
              <a:t>Production, Résolution de problèmes, Plateforme / Réseau </a:t>
            </a:r>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lnSpc>
                <a:spcPct val="80000"/>
              </a:lnSpc>
              <a:buNone/>
              <a:defRPr lang="fr-FR" sz="1000" smtClean="0">
                <a:effectLst/>
              </a:defRPr>
            </a:lvl1pPr>
          </a:lstStyle>
          <a:p>
            <a:pPr lvl="0"/>
            <a:r>
              <a:rPr lang="fr-FR" noProof="0" dirty="0"/>
              <a:t>Quelle valeur offrons-nous au client? Quels problèmes de clients aidons-nous à résoudre? Quels ensembles de produits et services offrons-nous à chaque segment de clientèle? Quels sont les besoins des clients que nous satisfaisons?</a:t>
            </a:r>
            <a:br>
              <a:rPr lang="fr-FR" noProof="0" dirty="0"/>
            </a:br>
            <a:br>
              <a:rPr lang="fr-FR" noProof="0" dirty="0"/>
            </a:br>
            <a:r>
              <a:rPr lang="fr-FR" noProof="0" dirty="0"/>
              <a:t>CARACTÉRISTIQUES: nouveauté, performances, personnalisation, "Réussir le travail", design, marque / statut, prix, réduction des coûts, réduction des risques, accessibilité, commodité / facilité d'utilisation </a:t>
            </a:r>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lnSpc>
                <a:spcPct val="80000"/>
              </a:lnSpc>
              <a:buNone/>
              <a:defRPr lang="en-GB" sz="1000">
                <a:effectLst/>
              </a:defRPr>
            </a:lvl1pPr>
          </a:lstStyle>
          <a:p>
            <a:pPr lvl="0"/>
            <a:r>
              <a:rPr lang="fr-FR" noProof="0" dirty="0"/>
              <a:t>Quel type de relation chacun de nos segments de clientèle s'attend-il à ce que nous établissions et maintenions avec eux? Lesquels avons-nous établis? Comment sont-ils intégrés au reste de notre modèle d'entreprise? Combien coûtent-ils?</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lnSpc>
                <a:spcPct val="80000"/>
              </a:lnSpc>
              <a:buNone/>
              <a:defRPr lang="fr-FR" sz="1000" smtClean="0">
                <a:effectLst/>
              </a:defRPr>
            </a:lvl1pPr>
          </a:lstStyle>
          <a:p>
            <a:pPr lvl="0"/>
            <a:r>
              <a:rPr lang="fr-FR" noProof="0" dirty="0"/>
              <a:t>Pour qui créons-nous de la valeur? Qui sont nos clients les plus importants? Notre clientèle est-elle un marché de masse, un marché de niche, une plateforme segmentée, diversifiée et à plusieurs côtés </a:t>
            </a:r>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lnSpc>
                <a:spcPct val="80000"/>
              </a:lnSpc>
              <a:buNone/>
              <a:defRPr lang="fr-FR" sz="900" smtClean="0">
                <a:effectLst/>
              </a:defRPr>
            </a:lvl1pPr>
          </a:lstStyle>
          <a:p>
            <a:pPr lvl="0"/>
            <a:r>
              <a:rPr lang="fr-FR" noProof="0" dirty="0"/>
              <a:t>Quelles sont les ressources clés requises par nos propositions de valeur? Nos canaux de distribution? Relations clients? Flux de revenus?</a:t>
            </a:r>
            <a:br>
              <a:rPr lang="fr-FR" noProof="0" dirty="0"/>
            </a:br>
            <a:br>
              <a:rPr lang="fr-FR" noProof="0" dirty="0"/>
            </a:br>
            <a:r>
              <a:rPr lang="fr-FR" noProof="0" dirty="0"/>
              <a:t>TYPES DE RESSOURCES: physiques, intellectuelles (brevets de marque, droits d’auteur, données), humaines, financières </a:t>
            </a:r>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lnSpc>
                <a:spcPct val="80000"/>
              </a:lnSpc>
              <a:buNone/>
              <a:defRPr lang="fr-FR" sz="1000" smtClean="0">
                <a:effectLst/>
              </a:defRPr>
            </a:lvl1pPr>
          </a:lstStyle>
          <a:p>
            <a:pPr lvl="0"/>
            <a:r>
              <a:rPr lang="fr-FR" noProof="0" dirty="0"/>
              <a:t>Quels sont les canaux préférés par nos clients? Comment pouvons-nous les atteindre maintenant? Nos canaux, comment sont-ils intégrés? Lesquels fonctionnent le mieux? Quels sont les plus rentables? Comment pouvons-nous les intégrer dans les routines client? </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lnSpc>
                <a:spcPct val="80000"/>
              </a:lnSpc>
              <a:buNone/>
              <a:defRPr lang="fr-FR" sz="900" smtClean="0">
                <a:effectLst/>
              </a:defRPr>
            </a:lvl1pPr>
          </a:lstStyle>
          <a:p>
            <a:pPr lvl="0"/>
            <a:r>
              <a:rPr lang="fr-FR" noProof="0" dirty="0"/>
              <a:t>Quels sont les coûts les plus importants inhérents à notre modèle d'entreprise? Quelles ressources clés sont les plus chères? Quelles activités clés sont les plus chères?</a:t>
            </a:r>
            <a:br>
              <a:rPr lang="fr-FR" noProof="0" dirty="0"/>
            </a:br>
            <a:br>
              <a:rPr lang="fr-FR" noProof="0" dirty="0"/>
            </a:br>
            <a:r>
              <a:rPr lang="fr-FR" noProof="0" dirty="0"/>
              <a:t>VOTRE ENTREPRISE C'EST PLUS: axé sur les coûts (structure de coûts allégée, proposition de valeur aux plus bas prix, automatisation maximale, externalisation poussée), axé sur la valeur (axé sur la création de valeur, proposition de valeur supérieure).</a:t>
            </a:r>
            <a:br>
              <a:rPr lang="fr-FR" noProof="0" dirty="0"/>
            </a:br>
            <a:br>
              <a:rPr lang="fr-FR" noProof="0" dirty="0"/>
            </a:br>
            <a:r>
              <a:rPr lang="fr-FR" noProof="0" dirty="0"/>
              <a:t>EXEMPLE CARACTÉRISTIQUES: coûts fixes (salaires, loyers, services publics), coûts variables, économies d’échelle, économies d’envergure </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lnSpc>
                <a:spcPct val="80000"/>
              </a:lnSpc>
              <a:buNone/>
              <a:defRPr lang="fr-FR" sz="900" smtClean="0">
                <a:effectLst/>
              </a:defRPr>
            </a:lvl1pPr>
          </a:lstStyle>
          <a:p>
            <a:pPr lvl="0"/>
            <a:r>
              <a:rPr lang="fr-FR" noProof="0" dirty="0"/>
              <a:t>Nos clients, pour quelle valeur sont-ils vraiment disposés à payer? Pour quelle valeur paient-ils actuellement? Comment paient-ils actuellement? Comment préféreraient-ils payer? Quelle est la contribution de chaque source de revenus aux revenus globaux?</a:t>
            </a:r>
            <a:br>
              <a:rPr lang="fr-FR" noProof="0" dirty="0"/>
            </a:br>
            <a:br>
              <a:rPr lang="fr-FR" noProof="0" dirty="0"/>
            </a:br>
            <a:r>
              <a:rPr lang="fr-FR" noProof="0" dirty="0"/>
              <a:t>TYPES: Vente d'actifs, Frais d'utilisation, Frais d'abonnement, Prêt / Location, Crédit-bail, Frais de courtage, Publicité</a:t>
            </a:r>
            <a:br>
              <a:rPr lang="fr-FR" noProof="0" dirty="0"/>
            </a:br>
            <a:r>
              <a:rPr lang="fr-FR" noProof="0" dirty="0"/>
              <a:t>PRIX FIXE: Prix catalogue, Dépend de la fonctionnalité du produit, Dépendant du segment de clientèle, Dépend du volume</a:t>
            </a:r>
            <a:br>
              <a:rPr lang="fr-FR" noProof="0" dirty="0"/>
            </a:br>
            <a:r>
              <a:rPr lang="fr-FR" noProof="0" dirty="0"/>
              <a:t>PRIX DYNAMIQUE: Négociation (négociation), gestion du rendement, marché en temps réel </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fr-FR" noProof="0" dirty="0"/>
              <a:t>Startup, Entreprise, ..</a:t>
            </a:r>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noProof="0" dirty="0"/>
              <a:t>Nom1, Nom2, </a:t>
            </a:r>
            <a:r>
              <a:rPr lang="mr-IN" noProof="0" dirty="0"/>
              <a:t>…</a:t>
            </a:r>
            <a:endParaRPr lang="en-GB" noProof="0"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fr-FR" noProof="0" dirty="0"/>
              <a:t>JJ/MM/AAAA</a:t>
            </a:r>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fr-FR" noProof="0"/>
              <a:t>X.Y</a:t>
            </a:r>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7650" y="762000"/>
            <a:ext cx="9403952"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noProof="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fr-FR" sz="1600" b="1" noProof="0">
                <a:latin typeface="Arial"/>
                <a:cs typeface="Arial"/>
              </a:rPr>
              <a:t>Business Model Canvas</a:t>
            </a: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fr-FR" sz="700" b="0" i="1" noProof="0">
                <a:solidFill>
                  <a:srgbClr val="808080"/>
                </a:solidFill>
                <a:latin typeface="Arial"/>
                <a:ea typeface="Arial"/>
                <a:cs typeface="Arial"/>
              </a:rPr>
              <a:t>Conçu pour:</a:t>
            </a: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fr-FR" sz="700" b="0" i="1" noProof="0">
                <a:latin typeface="Arial"/>
                <a:cs typeface="Arial"/>
              </a:rPr>
              <a:t>Conçu par:</a:t>
            </a:r>
          </a:p>
        </p:txBody>
      </p:sp>
      <p:sp>
        <p:nvSpPr>
          <p:cNvPr id="10" name="TextBox 9"/>
          <p:cNvSpPr txBox="1"/>
          <p:nvPr userDrawn="1"/>
        </p:nvSpPr>
        <p:spPr>
          <a:xfrm>
            <a:off x="7664579" y="180946"/>
            <a:ext cx="1214131" cy="20005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700" b="0" i="1" noProof="0">
                <a:latin typeface="Arial"/>
                <a:cs typeface="Arial"/>
              </a:rPr>
              <a:t>Date :</a:t>
            </a: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fr-FR" sz="700" b="0" i="1" noProof="0">
                <a:latin typeface="Arial"/>
                <a:cs typeface="Arial"/>
              </a:rPr>
              <a:t>Version:</a:t>
            </a: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b="1" i="0" noProof="0">
                <a:solidFill>
                  <a:schemeClr val="tx1"/>
                </a:solidFill>
                <a:latin typeface="Lucida Sans"/>
                <a:ea typeface="Lucida Grande"/>
                <a:cs typeface="Lucida Sans"/>
              </a:rPr>
              <a:t>Partenaires clés</a:t>
            </a: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b="1" i="0" noProof="0">
                <a:solidFill>
                  <a:schemeClr val="tx1"/>
                </a:solidFill>
                <a:latin typeface="Lucida Sans"/>
                <a:ea typeface="Arial"/>
                <a:cs typeface="Lucida Sans"/>
              </a:rPr>
              <a:t>Coûts</a:t>
            </a: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fr-FR" sz="1000" b="1" i="0" noProof="0">
                <a:solidFill>
                  <a:schemeClr val="tx1"/>
                </a:solidFill>
                <a:latin typeface="Lucida Sans"/>
                <a:ea typeface="Arial"/>
                <a:cs typeface="Lucida Sans"/>
              </a:rPr>
              <a:t>Activités Clés</a:t>
            </a:r>
            <a:endParaRPr lang="fr-FR" sz="1000" b="1" noProof="0">
              <a:solidFill>
                <a:schemeClr val="tx1"/>
              </a:solidFill>
              <a:latin typeface="Lucida Sans"/>
              <a:cs typeface="Lucida Sans"/>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fr-FR" sz="1000" b="1" i="0" noProof="0">
                <a:solidFill>
                  <a:schemeClr val="tx1"/>
                </a:solidFill>
                <a:latin typeface="Lucida Sans"/>
                <a:ea typeface="Arial"/>
                <a:cs typeface="Lucida Sans"/>
              </a:rPr>
              <a:t>Ressources clés</a:t>
            </a: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fr-FR" sz="1000" b="1" i="0" noProof="0">
                <a:solidFill>
                  <a:schemeClr val="tx1"/>
                </a:solidFill>
                <a:latin typeface="Lucida Sans"/>
                <a:ea typeface="Arial"/>
                <a:cs typeface="Lucida Sans"/>
              </a:rPr>
              <a:t>Propositions de valeur</a:t>
            </a: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fr-FR" sz="1000" b="1" i="0" noProof="0">
                <a:solidFill>
                  <a:schemeClr val="tx1"/>
                </a:solidFill>
                <a:latin typeface="Lucida Sans"/>
                <a:ea typeface="Arial"/>
                <a:cs typeface="Lucida Sans"/>
              </a:rPr>
              <a:t>Relation Client</a:t>
            </a: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b="1" i="0" noProof="0">
                <a:solidFill>
                  <a:schemeClr val="tx1"/>
                </a:solidFill>
                <a:latin typeface="Lucida Sans"/>
                <a:ea typeface="Arial"/>
                <a:cs typeface="Lucida Sans"/>
              </a:rPr>
              <a:t>Canaux</a:t>
            </a:r>
            <a:endParaRPr lang="fr-FR" sz="1000" b="1" noProof="0">
              <a:solidFill>
                <a:schemeClr val="tx1"/>
              </a:solidFill>
              <a:latin typeface="Lucida Sans"/>
              <a:cs typeface="Lucida Sans"/>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b="1" i="0" noProof="0">
                <a:solidFill>
                  <a:schemeClr val="tx1"/>
                </a:solidFill>
                <a:latin typeface="Lucida Sans"/>
                <a:ea typeface="Arial"/>
                <a:cs typeface="Lucida Sans"/>
              </a:rPr>
              <a:t>Clients </a:t>
            </a:r>
            <a:endParaRPr lang="fr-FR" sz="1000" b="1" noProof="0">
              <a:solidFill>
                <a:schemeClr val="tx1"/>
              </a:solidFill>
              <a:latin typeface="Lucida Sans"/>
              <a:cs typeface="Lucida Sans"/>
            </a:endParaRP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b="1" i="0" noProof="0">
                <a:solidFill>
                  <a:schemeClr val="tx1"/>
                </a:solidFill>
                <a:latin typeface="Lucida Sans"/>
                <a:ea typeface="Arial"/>
                <a:cs typeface="Lucida Sans"/>
              </a:rPr>
              <a:t>Revenus </a:t>
            </a:r>
            <a:endParaRPr lang="fr-FR" sz="1000" b="1" noProof="0">
              <a:solidFill>
                <a:schemeClr val="tx1"/>
              </a:solidFill>
              <a:latin typeface="Lucida Sans"/>
              <a:cs typeface="Lucida Sans"/>
            </a:endParaRP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00" noProof="0">
              <a:solidFill>
                <a:schemeClr val="tx1"/>
              </a:solidFill>
              <a:latin typeface="Lucida Sans"/>
              <a:cs typeface="Lucida Sans"/>
            </a:endParaRPr>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noProof="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noProof="0"/>
          </a:p>
        </p:txBody>
      </p:sp>
      <p:pic>
        <p:nvPicPr>
          <p:cNvPr id="34" name="Picture 13"/>
          <p:cNvPicPr>
            <a:picLocks noChangeAspect="1"/>
          </p:cNvPicPr>
          <p:nvPr userDrawn="1"/>
        </p:nvPicPr>
        <p:blipFill>
          <a:blip r:embed="rId3" cstate="print"/>
          <a:srcRect/>
          <a:stretch>
            <a:fillRect/>
          </a:stretch>
        </p:blipFill>
        <p:spPr bwMode="auto">
          <a:xfrm>
            <a:off x="83820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5836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0104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57150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0690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3716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7830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5532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2976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www.businessmodelgeneration.com/canvas" TargetMode="External"/><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fr-FR" sz="900" dirty="0">
                <a:solidFill>
                  <a:srgbClr val="919191"/>
                </a:solidFill>
                <a:latin typeface="Arial" charset="0"/>
                <a:cs typeface="Arial" charset="0"/>
              </a:rPr>
              <a:t>Qui sont nos partenaires clés? Qui sont nos principaux fournisseurs? Quelles ressources clés obtenons-nous de nos partenaires? Quelles activités clés les partenaires réalisent-ils?</a:t>
            </a:r>
            <a:br>
              <a:rPr lang="fr-FR" sz="900" dirty="0">
                <a:solidFill>
                  <a:srgbClr val="919191"/>
                </a:solidFill>
                <a:latin typeface="Arial" charset="0"/>
                <a:cs typeface="Arial" charset="0"/>
              </a:rPr>
            </a:br>
            <a:br>
              <a:rPr lang="fr-FR" sz="900" dirty="0">
                <a:solidFill>
                  <a:srgbClr val="919191"/>
                </a:solidFill>
                <a:latin typeface="Arial" charset="0"/>
                <a:cs typeface="Arial" charset="0"/>
              </a:rPr>
            </a:br>
            <a:r>
              <a:rPr lang="fr-FR" sz="900" dirty="0">
                <a:solidFill>
                  <a:srgbClr val="919191"/>
                </a:solidFill>
                <a:latin typeface="Arial" charset="0"/>
                <a:cs typeface="Arial" charset="0"/>
              </a:rPr>
              <a:t>MOTIVATIONS POUR DES PARTENARIATS:</a:t>
            </a:r>
            <a:br>
              <a:rPr lang="fr-FR" sz="900" dirty="0">
                <a:solidFill>
                  <a:srgbClr val="919191"/>
                </a:solidFill>
                <a:latin typeface="Arial" charset="0"/>
                <a:cs typeface="Arial" charset="0"/>
              </a:rPr>
            </a:br>
            <a:r>
              <a:rPr lang="fr-FR" sz="900" dirty="0">
                <a:solidFill>
                  <a:srgbClr val="919191"/>
                </a:solidFill>
                <a:latin typeface="Arial" charset="0"/>
                <a:cs typeface="Arial" charset="0"/>
              </a:rPr>
              <a:t>Optimisation et économie, Réduction du risque et de l'incertitude, Acquisition de ressources et d'activités particulières </a:t>
            </a:r>
          </a:p>
          <a:p>
            <a:endParaRPr lang="en-GB" sz="900" dirty="0"/>
          </a:p>
        </p:txBody>
      </p:sp>
      <p:sp>
        <p:nvSpPr>
          <p:cNvPr id="3" name="Text Placeholder 2"/>
          <p:cNvSpPr>
            <a:spLocks noGrp="1"/>
          </p:cNvSpPr>
          <p:nvPr>
            <p:ph type="body" sz="quarter" idx="11"/>
          </p:nvPr>
        </p:nvSpPr>
        <p:spPr/>
        <p:txBody>
          <a:bodyPr/>
          <a:lstStyle/>
          <a:p>
            <a:r>
              <a:rPr lang="fr-FR" sz="900" dirty="0">
                <a:solidFill>
                  <a:srgbClr val="919191"/>
                </a:solidFill>
                <a:latin typeface="Arial" charset="0"/>
                <a:cs typeface="Arial" charset="0"/>
              </a:rPr>
              <a:t>Quelles sont les activités clés requises par nos propositions de valeur? Nos canaux de distribution? Relation client? Flux de revenus?</a:t>
            </a:r>
            <a:br>
              <a:rPr lang="fr-FR" sz="900" dirty="0">
                <a:solidFill>
                  <a:srgbClr val="919191"/>
                </a:solidFill>
                <a:latin typeface="Arial" charset="0"/>
                <a:cs typeface="Arial" charset="0"/>
              </a:rPr>
            </a:br>
            <a:br>
              <a:rPr lang="fr-FR" sz="900" dirty="0">
                <a:solidFill>
                  <a:srgbClr val="919191"/>
                </a:solidFill>
                <a:latin typeface="Arial" charset="0"/>
                <a:cs typeface="Arial" charset="0"/>
              </a:rPr>
            </a:br>
            <a:r>
              <a:rPr lang="fr-FR" sz="900" dirty="0">
                <a:solidFill>
                  <a:srgbClr val="919191"/>
                </a:solidFill>
                <a:latin typeface="Arial" charset="0"/>
                <a:cs typeface="Arial" charset="0"/>
              </a:rPr>
              <a:t>CATÉGORIES:</a:t>
            </a:r>
            <a:br>
              <a:rPr lang="fr-FR" sz="900" dirty="0">
                <a:solidFill>
                  <a:srgbClr val="919191"/>
                </a:solidFill>
                <a:latin typeface="Arial" charset="0"/>
                <a:cs typeface="Arial" charset="0"/>
              </a:rPr>
            </a:br>
            <a:r>
              <a:rPr lang="fr-FR" sz="900" dirty="0">
                <a:solidFill>
                  <a:srgbClr val="919191"/>
                </a:solidFill>
                <a:latin typeface="Arial" charset="0"/>
                <a:cs typeface="Arial" charset="0"/>
              </a:rPr>
              <a:t>Production, Résolution de problèmes, Plateforme / Réseau </a:t>
            </a:r>
          </a:p>
        </p:txBody>
      </p:sp>
      <p:sp>
        <p:nvSpPr>
          <p:cNvPr id="4" name="Text Placeholder 3"/>
          <p:cNvSpPr>
            <a:spLocks noGrp="1"/>
          </p:cNvSpPr>
          <p:nvPr>
            <p:ph type="body" sz="quarter" idx="12"/>
          </p:nvPr>
        </p:nvSpPr>
        <p:spPr/>
        <p:txBody>
          <a:bodyPr/>
          <a:lstStyle/>
          <a:p>
            <a:pPr lvl="0" fontAlgn="base">
              <a:spcAft>
                <a:spcPct val="0"/>
              </a:spcAft>
            </a:pPr>
            <a:r>
              <a:rPr lang="fr-FR" sz="900" dirty="0">
                <a:solidFill>
                  <a:srgbClr val="919191"/>
                </a:solidFill>
                <a:latin typeface="Arial" charset="0"/>
                <a:ea typeface="ＭＳ Ｐゴシック" charset="0"/>
                <a:cs typeface="Arial" charset="0"/>
              </a:rPr>
              <a:t>Quelle valeur offrons-nous au client? Quels problèmes de clients aidons-nous à résoudre? Quels ensembles de produits et services offrons-nous à chaque segment de clientèle? Quels sont les besoins des clients que nous satisfaisons?</a:t>
            </a:r>
            <a:br>
              <a:rPr lang="fr-FR" sz="900" dirty="0">
                <a:solidFill>
                  <a:srgbClr val="919191"/>
                </a:solidFill>
                <a:latin typeface="Arial" charset="0"/>
                <a:ea typeface="ＭＳ Ｐゴシック" charset="0"/>
                <a:cs typeface="Arial" charset="0"/>
              </a:rPr>
            </a:br>
            <a:br>
              <a:rPr lang="fr-FR" sz="900" dirty="0">
                <a:solidFill>
                  <a:srgbClr val="919191"/>
                </a:solidFill>
                <a:latin typeface="Arial" charset="0"/>
                <a:ea typeface="ＭＳ Ｐゴシック" charset="0"/>
                <a:cs typeface="Arial" charset="0"/>
              </a:rPr>
            </a:br>
            <a:r>
              <a:rPr lang="fr-FR" sz="900" dirty="0">
                <a:solidFill>
                  <a:srgbClr val="919191"/>
                </a:solidFill>
                <a:latin typeface="Arial" charset="0"/>
                <a:ea typeface="ＭＳ Ｐゴシック" charset="0"/>
                <a:cs typeface="Arial" charset="0"/>
              </a:rPr>
              <a:t>CARACTÉRISTIQUES: nouveauté, performances, personnalisation, "Réussir le travail", design, marque / statut, prix, réduction des coûts, réduction des risques, accessibilité, commodité / facilité d'utilisation </a:t>
            </a:r>
          </a:p>
          <a:p>
            <a:endParaRPr lang="en-GB" dirty="0"/>
          </a:p>
        </p:txBody>
      </p:sp>
      <p:sp>
        <p:nvSpPr>
          <p:cNvPr id="5" name="Text Placeholder 4"/>
          <p:cNvSpPr>
            <a:spLocks noGrp="1"/>
          </p:cNvSpPr>
          <p:nvPr>
            <p:ph type="body" sz="quarter" idx="13"/>
          </p:nvPr>
        </p:nvSpPr>
        <p:spPr/>
        <p:txBody>
          <a:bodyPr/>
          <a:lstStyle/>
          <a:p>
            <a:pPr lvl="0" fontAlgn="base">
              <a:spcAft>
                <a:spcPct val="0"/>
              </a:spcAft>
            </a:pPr>
            <a:r>
              <a:rPr lang="fr-FR" sz="900" dirty="0">
                <a:solidFill>
                  <a:srgbClr val="919191"/>
                </a:solidFill>
                <a:latin typeface="Arial" charset="0"/>
                <a:ea typeface="ＭＳ Ｐゴシック" charset="0"/>
                <a:cs typeface="Arial" charset="0"/>
              </a:rPr>
              <a:t>Quel type de relation chacun de nos segments de clientèle s'attend-il à ce que nous établissions et maintenions avec eux? Lesquels avons-nous établis? Comment sont-ils intégrés au reste de notre modèle d'entreprise? Combien coûtent-ils?</a:t>
            </a:r>
          </a:p>
          <a:p>
            <a:endParaRPr lang="en-GB" dirty="0"/>
          </a:p>
        </p:txBody>
      </p:sp>
      <p:sp>
        <p:nvSpPr>
          <p:cNvPr id="6" name="Text Placeholder 5"/>
          <p:cNvSpPr>
            <a:spLocks noGrp="1"/>
          </p:cNvSpPr>
          <p:nvPr>
            <p:ph type="body" sz="quarter" idx="14"/>
          </p:nvPr>
        </p:nvSpPr>
        <p:spPr/>
        <p:txBody>
          <a:bodyPr/>
          <a:lstStyle/>
          <a:p>
            <a:pPr lvl="0" fontAlgn="base">
              <a:spcAft>
                <a:spcPct val="0"/>
              </a:spcAft>
            </a:pPr>
            <a:r>
              <a:rPr lang="fr-FR" sz="900" dirty="0">
                <a:solidFill>
                  <a:srgbClr val="919191"/>
                </a:solidFill>
                <a:latin typeface="Arial" charset="0"/>
                <a:ea typeface="ＭＳ Ｐゴシック" charset="0"/>
                <a:cs typeface="Arial" charset="0"/>
              </a:rPr>
              <a:t>Pour qui créons-nous de la valeur? Qui sont nos clients les plus importants? Notre clientèle est-elle un marché de masse, un marché de niche, une plateforme segmentée, diversifiée et à plusieurs côtés </a:t>
            </a:r>
          </a:p>
          <a:p>
            <a:endParaRPr lang="en-GB" dirty="0"/>
          </a:p>
        </p:txBody>
      </p:sp>
      <p:sp>
        <p:nvSpPr>
          <p:cNvPr id="7" name="Text Placeholder 6"/>
          <p:cNvSpPr>
            <a:spLocks noGrp="1"/>
          </p:cNvSpPr>
          <p:nvPr>
            <p:ph type="body" sz="quarter" idx="16"/>
          </p:nvPr>
        </p:nvSpPr>
        <p:spPr/>
        <p:txBody>
          <a:bodyPr/>
          <a:lstStyle/>
          <a:p>
            <a:r>
              <a:rPr lang="fr-FR" dirty="0">
                <a:solidFill>
                  <a:srgbClr val="919191"/>
                </a:solidFill>
                <a:latin typeface="Arial" charset="0"/>
                <a:cs typeface="Arial" charset="0"/>
              </a:rPr>
              <a:t>Quelles sont les ressources clés requises par nos propositions de valeur? Nos canaux de distribution? Relations clients? Flux de revenus?</a:t>
            </a:r>
            <a:br>
              <a:rPr lang="fr-FR" dirty="0">
                <a:solidFill>
                  <a:srgbClr val="919191"/>
                </a:solidFill>
                <a:latin typeface="Arial" charset="0"/>
                <a:cs typeface="Arial" charset="0"/>
              </a:rPr>
            </a:br>
            <a:br>
              <a:rPr lang="fr-FR" dirty="0">
                <a:solidFill>
                  <a:srgbClr val="919191"/>
                </a:solidFill>
                <a:latin typeface="Arial" charset="0"/>
                <a:cs typeface="Arial" charset="0"/>
              </a:rPr>
            </a:br>
            <a:r>
              <a:rPr lang="fr-FR" dirty="0">
                <a:solidFill>
                  <a:srgbClr val="919191"/>
                </a:solidFill>
                <a:latin typeface="Arial" charset="0"/>
                <a:cs typeface="Arial" charset="0"/>
              </a:rPr>
              <a:t>TYPES DE RESSOURCES: physiques, intellectuelles (brevets de marque, droits d’auteur, données), humaines, financières </a:t>
            </a:r>
          </a:p>
        </p:txBody>
      </p:sp>
      <p:sp>
        <p:nvSpPr>
          <p:cNvPr id="8" name="Text Placeholder 7"/>
          <p:cNvSpPr>
            <a:spLocks noGrp="1"/>
          </p:cNvSpPr>
          <p:nvPr>
            <p:ph type="body" sz="quarter" idx="18"/>
          </p:nvPr>
        </p:nvSpPr>
        <p:spPr/>
        <p:txBody>
          <a:bodyPr/>
          <a:lstStyle/>
          <a:p>
            <a:pPr lvl="0" fontAlgn="base">
              <a:spcAft>
                <a:spcPct val="0"/>
              </a:spcAft>
            </a:pPr>
            <a:r>
              <a:rPr lang="fr-FR" sz="900" dirty="0">
                <a:solidFill>
                  <a:srgbClr val="919191"/>
                </a:solidFill>
                <a:latin typeface="Arial" charset="0"/>
                <a:ea typeface="ＭＳ Ｐゴシック" charset="0"/>
                <a:cs typeface="Arial" charset="0"/>
              </a:rPr>
              <a:t>Quels sont les canaux préférés par nos clients? Comment pouvons-nous les atteindre maintenant? Nos canaux, comment sont-ils intégrés? Lesquels fonctionnent le mieux? Quels sont les plus rentables? Comment pouvons-nous les intégrer dans les routines client? </a:t>
            </a:r>
          </a:p>
          <a:p>
            <a:endParaRPr lang="en-GB" dirty="0"/>
          </a:p>
        </p:txBody>
      </p:sp>
      <p:sp>
        <p:nvSpPr>
          <p:cNvPr id="9" name="Text Placeholder 8"/>
          <p:cNvSpPr>
            <a:spLocks noGrp="1"/>
          </p:cNvSpPr>
          <p:nvPr>
            <p:ph type="body" sz="quarter" idx="20"/>
          </p:nvPr>
        </p:nvSpPr>
        <p:spPr/>
        <p:txBody>
          <a:bodyPr/>
          <a:lstStyle/>
          <a:p>
            <a:pPr lvl="0" fontAlgn="base">
              <a:spcAft>
                <a:spcPct val="0"/>
              </a:spcAft>
            </a:pPr>
            <a:r>
              <a:rPr lang="fr-FR" dirty="0">
                <a:solidFill>
                  <a:srgbClr val="919191"/>
                </a:solidFill>
                <a:latin typeface="Arial" charset="0"/>
                <a:ea typeface="ＭＳ Ｐゴシック" charset="0"/>
                <a:cs typeface="Arial" charset="0"/>
              </a:rPr>
              <a:t>Quels sont les coûts les plus importants inhérents à notre modèle d'entreprise? Quelles ressources clés sont les plus chères? Quelles activités clés sont les plus chères?</a:t>
            </a:r>
            <a:br>
              <a:rPr lang="fr-FR" dirty="0">
                <a:solidFill>
                  <a:srgbClr val="919191"/>
                </a:solidFill>
                <a:latin typeface="Arial" charset="0"/>
                <a:ea typeface="ＭＳ Ｐゴシック" charset="0"/>
                <a:cs typeface="Arial" charset="0"/>
              </a:rPr>
            </a:br>
            <a:br>
              <a:rPr lang="fr-FR" dirty="0">
                <a:solidFill>
                  <a:srgbClr val="919191"/>
                </a:solidFill>
                <a:latin typeface="Arial" charset="0"/>
                <a:ea typeface="ＭＳ Ｐゴシック" charset="0"/>
                <a:cs typeface="Arial" charset="0"/>
              </a:rPr>
            </a:br>
            <a:r>
              <a:rPr lang="fr-FR" dirty="0">
                <a:solidFill>
                  <a:srgbClr val="919191"/>
                </a:solidFill>
                <a:latin typeface="Arial" charset="0"/>
                <a:ea typeface="ＭＳ Ｐゴシック" charset="0"/>
                <a:cs typeface="Arial" charset="0"/>
              </a:rPr>
              <a:t>VOTRE ENTREPRISE C'EST PLUS: axé sur les coûts (structure de coûts allégée, proposition de valeur aux plus bas prix, automatisation maximale, externalisation poussée), axé sur la valeur (axé sur la création de valeur, proposition de valeur supérieure).</a:t>
            </a:r>
            <a:br>
              <a:rPr lang="fr-FR" dirty="0">
                <a:solidFill>
                  <a:srgbClr val="919191"/>
                </a:solidFill>
                <a:latin typeface="Arial" charset="0"/>
                <a:ea typeface="ＭＳ Ｐゴシック" charset="0"/>
                <a:cs typeface="Arial" charset="0"/>
              </a:rPr>
            </a:br>
            <a:br>
              <a:rPr lang="fr-FR" dirty="0">
                <a:solidFill>
                  <a:srgbClr val="919191"/>
                </a:solidFill>
                <a:latin typeface="Arial" charset="0"/>
                <a:ea typeface="ＭＳ Ｐゴシック" charset="0"/>
                <a:cs typeface="Arial" charset="0"/>
              </a:rPr>
            </a:br>
            <a:r>
              <a:rPr lang="fr-FR" dirty="0">
                <a:solidFill>
                  <a:srgbClr val="919191"/>
                </a:solidFill>
                <a:latin typeface="Arial" charset="0"/>
                <a:ea typeface="ＭＳ Ｐゴシック" charset="0"/>
                <a:cs typeface="Arial" charset="0"/>
              </a:rPr>
              <a:t>EXEMPLE CARACTÉRISTIQUES: coûts fixes (salaires, loyers, services publics), coûts variables, économies d’échelle, économies d’envergure</a:t>
            </a:r>
            <a:endParaRPr lang="en-GB" dirty="0">
              <a:solidFill>
                <a:srgbClr val="919191"/>
              </a:solidFill>
              <a:latin typeface="Arial" charset="0"/>
              <a:ea typeface="ＭＳ Ｐゴシック" charset="0"/>
              <a:cs typeface="Arial" charset="0"/>
            </a:endParaRPr>
          </a:p>
          <a:p>
            <a:endParaRPr lang="en-GB" dirty="0"/>
          </a:p>
        </p:txBody>
      </p:sp>
      <p:sp>
        <p:nvSpPr>
          <p:cNvPr id="10" name="Text Placeholder 9"/>
          <p:cNvSpPr>
            <a:spLocks noGrp="1"/>
          </p:cNvSpPr>
          <p:nvPr>
            <p:ph type="body" sz="quarter" idx="21"/>
          </p:nvPr>
        </p:nvSpPr>
        <p:spPr/>
        <p:txBody>
          <a:bodyPr/>
          <a:lstStyle/>
          <a:p>
            <a:pPr lvl="0" fontAlgn="base">
              <a:spcAft>
                <a:spcPct val="0"/>
              </a:spcAft>
            </a:pPr>
            <a:r>
              <a:rPr lang="fr-FR" dirty="0">
                <a:solidFill>
                  <a:srgbClr val="919191"/>
                </a:solidFill>
                <a:latin typeface="Arial" charset="0"/>
                <a:ea typeface="ＭＳ Ｐゴシック" charset="0"/>
                <a:cs typeface="Arial" charset="0"/>
              </a:rPr>
              <a:t>Nos clients, pour quelle valeur sont-ils vraiment disposés à payer? Pour quelle valeur paient-ils actuellement? Comment paient-ils actuellement? Comment préféreraient-ils payer? Quelle est la contribution de chaque source de revenus aux revenus globaux?</a:t>
            </a:r>
            <a:br>
              <a:rPr lang="fr-FR" dirty="0">
                <a:solidFill>
                  <a:srgbClr val="919191"/>
                </a:solidFill>
                <a:latin typeface="Arial" charset="0"/>
                <a:ea typeface="ＭＳ Ｐゴシック" charset="0"/>
                <a:cs typeface="Arial" charset="0"/>
              </a:rPr>
            </a:br>
            <a:br>
              <a:rPr lang="fr-FR" dirty="0">
                <a:solidFill>
                  <a:srgbClr val="919191"/>
                </a:solidFill>
                <a:latin typeface="Arial" charset="0"/>
                <a:ea typeface="ＭＳ Ｐゴシック" charset="0"/>
                <a:cs typeface="Arial" charset="0"/>
              </a:rPr>
            </a:br>
            <a:r>
              <a:rPr lang="fr-FR" dirty="0">
                <a:solidFill>
                  <a:srgbClr val="919191"/>
                </a:solidFill>
                <a:latin typeface="Arial" charset="0"/>
                <a:ea typeface="ＭＳ Ｐゴシック" charset="0"/>
                <a:cs typeface="Arial" charset="0"/>
              </a:rPr>
              <a:t>TYPES: Vente d'actifs, Frais d'utilisation, Frais d'abonnement, Prêt / Location, Crédit-bail, Frais de courtage, Publicité</a:t>
            </a:r>
            <a:br>
              <a:rPr lang="fr-FR" dirty="0">
                <a:solidFill>
                  <a:srgbClr val="919191"/>
                </a:solidFill>
                <a:latin typeface="Arial" charset="0"/>
                <a:ea typeface="ＭＳ Ｐゴシック" charset="0"/>
                <a:cs typeface="Arial" charset="0"/>
              </a:rPr>
            </a:br>
            <a:r>
              <a:rPr lang="fr-FR" dirty="0">
                <a:solidFill>
                  <a:srgbClr val="919191"/>
                </a:solidFill>
                <a:latin typeface="Arial" charset="0"/>
                <a:ea typeface="ＭＳ Ｐゴシック" charset="0"/>
                <a:cs typeface="Arial" charset="0"/>
              </a:rPr>
              <a:t>PRIX FIXE: Prix catalogue, Dépend de la fonctionnalité du produit, Dépendant du segment de clientèle, Dépend du volume</a:t>
            </a:r>
            <a:br>
              <a:rPr lang="fr-FR" dirty="0">
                <a:solidFill>
                  <a:srgbClr val="919191"/>
                </a:solidFill>
                <a:latin typeface="Arial" charset="0"/>
                <a:ea typeface="ＭＳ Ｐゴシック" charset="0"/>
                <a:cs typeface="Arial" charset="0"/>
              </a:rPr>
            </a:br>
            <a:r>
              <a:rPr lang="fr-FR" dirty="0">
                <a:solidFill>
                  <a:srgbClr val="919191"/>
                </a:solidFill>
                <a:latin typeface="Arial" charset="0"/>
                <a:ea typeface="ＭＳ Ｐゴシック" charset="0"/>
                <a:cs typeface="Arial" charset="0"/>
              </a:rPr>
              <a:t>PRIX DYNAMIQUE: Négociation (négociation), gestion du rendement, marché en temps rée</a:t>
            </a:r>
            <a:endParaRPr lang="en-GB" dirty="0">
              <a:solidFill>
                <a:srgbClr val="919191"/>
              </a:solidFill>
              <a:latin typeface="Arial" charset="0"/>
              <a:ea typeface="ＭＳ Ｐゴシック" charset="0"/>
              <a:cs typeface="Arial" charset="0"/>
            </a:endParaRPr>
          </a:p>
          <a:p>
            <a:endParaRPr lang="en-GB" dirty="0"/>
          </a:p>
        </p:txBody>
      </p:sp>
      <p:sp>
        <p:nvSpPr>
          <p:cNvPr id="11" name="Text Placeholder 10"/>
          <p:cNvSpPr>
            <a:spLocks noGrp="1"/>
          </p:cNvSpPr>
          <p:nvPr>
            <p:ph type="body" sz="quarter" idx="22"/>
          </p:nvPr>
        </p:nvSpPr>
        <p:spPr/>
        <p:txBody>
          <a:bodyPr/>
          <a:lstStyle/>
          <a:p>
            <a:r>
              <a:rPr lang="fr-FR" altLang="en-FR" dirty="0">
                <a:latin typeface="Arial" panose="020B0604020202020204" pitchFamily="34" charset="0"/>
                <a:ea typeface="ＭＳ Ｐゴシック" panose="020B0600070205080204" pitchFamily="34" charset="-128"/>
                <a:cs typeface="Arial" panose="020B0604020202020204" pitchFamily="34" charset="0"/>
              </a:rPr>
              <a:t>Startup, Entreprise, ..</a:t>
            </a:r>
          </a:p>
        </p:txBody>
      </p:sp>
      <p:sp>
        <p:nvSpPr>
          <p:cNvPr id="12" name="Text Placeholder 11"/>
          <p:cNvSpPr>
            <a:spLocks noGrp="1"/>
          </p:cNvSpPr>
          <p:nvPr>
            <p:ph type="body" sz="quarter" idx="23"/>
          </p:nvPr>
        </p:nvSpPr>
        <p:spPr/>
        <p:txBody>
          <a:bodyPr/>
          <a:lstStyle/>
          <a:p>
            <a:r>
              <a:rPr lang="en-GB" altLang="en-FR" dirty="0">
                <a:latin typeface="Arial" panose="020B0604020202020204" pitchFamily="34" charset="0"/>
                <a:ea typeface="ＭＳ Ｐゴシック" panose="020B0600070205080204" pitchFamily="34" charset="-128"/>
                <a:cs typeface="Arial" panose="020B0604020202020204" pitchFamily="34" charset="0"/>
              </a:rPr>
              <a:t>Nom1, Nom2, </a:t>
            </a:r>
            <a:r>
              <a:rPr lang="mr-IN" altLang="en-FR" dirty="0">
                <a:latin typeface="Arial" panose="020B0604020202020204" pitchFamily="34" charset="0"/>
                <a:ea typeface="ＭＳ Ｐゴシック" panose="020B0600070205080204" pitchFamily="34" charset="-128"/>
                <a:cs typeface="Arial" panose="020B0604020202020204" pitchFamily="34" charset="0"/>
              </a:rPr>
              <a:t>…</a:t>
            </a:r>
            <a:endParaRPr lang="en-GB" altLang="en-FR"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3" name="Text Placeholder 12"/>
          <p:cNvSpPr>
            <a:spLocks noGrp="1"/>
          </p:cNvSpPr>
          <p:nvPr>
            <p:ph type="body" sz="quarter" idx="24"/>
          </p:nvPr>
        </p:nvSpPr>
        <p:spPr/>
        <p:txBody>
          <a:bodyPr/>
          <a:lstStyle/>
          <a:p>
            <a:r>
              <a:rPr lang="fr-FR" altLang="en-FR" dirty="0">
                <a:latin typeface="Arial" panose="020B0604020202020204" pitchFamily="34" charset="0"/>
                <a:ea typeface="ＭＳ Ｐゴシック" panose="020B0600070205080204" pitchFamily="34" charset="-128"/>
                <a:cs typeface="Arial" panose="020B0604020202020204" pitchFamily="34" charset="0"/>
              </a:rPr>
              <a:t>JJ/MM/AAAA</a:t>
            </a:r>
          </a:p>
        </p:txBody>
      </p:sp>
      <p:sp>
        <p:nvSpPr>
          <p:cNvPr id="14" name="Text Placeholder 13"/>
          <p:cNvSpPr>
            <a:spLocks noGrp="1"/>
          </p:cNvSpPr>
          <p:nvPr>
            <p:ph type="body" sz="quarter" idx="25"/>
          </p:nvPr>
        </p:nvSpPr>
        <p:spPr/>
        <p:txBody>
          <a:bodyPr/>
          <a:lstStyle/>
          <a:p>
            <a:r>
              <a:rPr lang="en-GB" dirty="0"/>
              <a:t>X.Y</a:t>
            </a:r>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a:solidFill>
                  <a:srgbClr val="808080"/>
                </a:solidFill>
                <a:latin typeface="Arial"/>
                <a:ea typeface="Arial"/>
                <a:cs typeface="Arial"/>
              </a:rPr>
              <a:t>Designed by: The Business Model Foundry (</a:t>
            </a:r>
            <a:r>
              <a:rPr lang="en-GB" sz="700" b="0" i="0" dirty="0">
                <a:solidFill>
                  <a:srgbClr val="808080"/>
                </a:solidFill>
                <a:latin typeface="Arial"/>
                <a:ea typeface="Arial"/>
                <a:cs typeface="Arial"/>
                <a:hlinkClick r:id="rId2"/>
              </a:rPr>
              <a:t>www.businessmodelgeneration.com/canvas</a:t>
            </a:r>
            <a:r>
              <a:rPr lang="en-GB" sz="700" b="0" i="0" dirty="0">
                <a:solidFill>
                  <a:srgbClr val="808080"/>
                </a:solidFill>
                <a:latin typeface="Arial"/>
                <a:ea typeface="Arial"/>
                <a:cs typeface="Arial"/>
              </a:rPr>
              <a:t>). </a:t>
            </a:r>
            <a:r>
              <a:rPr lang="en-GB" sz="700" dirty="0">
                <a:solidFill>
                  <a:srgbClr val="808080"/>
                </a:solidFill>
                <a:latin typeface="Arial"/>
                <a:ea typeface="Arial"/>
                <a:cs typeface="Arial"/>
              </a:rPr>
              <a:t>PowerPoint implementation by: Neos Chronos Limited </a:t>
            </a:r>
            <a:r>
              <a:rPr lang="en-GB" sz="700" dirty="0">
                <a:latin typeface="Arial"/>
                <a:cs typeface="Arial"/>
              </a:rPr>
              <a:t>(</a:t>
            </a:r>
            <a:r>
              <a:rPr lang="en-GB" sz="700" dirty="0">
                <a:latin typeface="Arial"/>
                <a:cs typeface="Arial"/>
                <a:hlinkClick r:id="rId3"/>
              </a:rPr>
              <a:t>https://neoschronos.com</a:t>
            </a:r>
            <a:r>
              <a:rPr lang="en-GB" sz="700" dirty="0">
                <a:latin typeface="Arial"/>
                <a:cs typeface="Arial"/>
              </a:rPr>
              <a:t>). License: </a:t>
            </a:r>
            <a:r>
              <a:rPr lang="mr-IN" sz="700" dirty="0">
                <a:latin typeface="Arial"/>
                <a:cs typeface="Arial"/>
                <a:hlinkClick r:id="rId4"/>
              </a:rPr>
              <a:t>CC BY-SA 3.0</a:t>
            </a:r>
            <a:endParaRPr lang="mr-IN" sz="700" dirty="0">
              <a:latin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276</TotalTime>
  <Words>582</Words>
  <Application>Microsoft Macintosh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Sans</vt:lpstr>
      <vt:lpstr>Office Theme</vt:lpstr>
      <vt:lpstr>PowerPoint Presentation</vt:lpstr>
    </vt:vector>
  </TitlesOfParts>
  <Manager/>
  <Company>Neos Chronos Limited</Company>
  <LinksUpToDate>false</LinksUpToDate>
  <SharedDoc>false</SharedDoc>
  <HyperlinkBase>https://neoschronos.com/assets/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en Francais PPT</dc:title>
  <dc:subject/>
  <dc:creator>Thomas Papanikolaou</dc:creator>
  <cp:keywords>Business Model Canvas, Francais, Free, Template, Powerpoint, ppt, pptx, Français, French</cp:keywords>
  <dc:description>The Business Model Canvas (www.businessmodelgeneration.com/canvas). This work is licensed under the Creative Commons Attribution-Share Alike 3.0 Unported License.</dc:description>
  <cp:lastModifiedBy>Dr. Thomas Papanikolaou</cp:lastModifiedBy>
  <cp:revision>59</cp:revision>
  <cp:lastPrinted>2019-04-01T19:25:48Z</cp:lastPrinted>
  <dcterms:created xsi:type="dcterms:W3CDTF">2019-04-01T16:49:19Z</dcterms:created>
  <dcterms:modified xsi:type="dcterms:W3CDTF">2023-07-02T20:07:18Z</dcterms:modified>
  <cp:category>PowerPoint Template PPT</cp:category>
</cp:coreProperties>
</file>