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Lst>
  <p:sldSz cx="9906000" cy="6858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F1F1F1"/>
    <a:srgbClr val="02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881" autoAdjust="0"/>
    <p:restoredTop sz="99472" autoAdjust="0"/>
  </p:normalViewPr>
  <p:slideViewPr>
    <p:cSldViewPr snapToObjects="1">
      <p:cViewPr varScale="1">
        <p:scale>
          <a:sx n="134" d="100"/>
          <a:sy n="134" d="100"/>
        </p:scale>
        <p:origin x="-552" y="-104"/>
      </p:cViewPr>
      <p:guideLst>
        <p:guide orient="horz" pos="2160"/>
        <p:guide pos="312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printerSettings" Target="printerSettings/printerSettings1.bin"/><Relationship Id="rId5" Type="http://schemas.openxmlformats.org/officeDocument/2006/relationships/presProps" Target="presProps.xml"/><Relationship Id="rId6" Type="http://schemas.openxmlformats.org/officeDocument/2006/relationships/viewProps" Target="viewProps.xml"/><Relationship Id="rId7" Type="http://schemas.openxmlformats.org/officeDocument/2006/relationships/theme" Target="theme/theme1.xml"/><Relationship Id="rId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usiness Model Canvas">
    <p:spTree>
      <p:nvGrpSpPr>
        <p:cNvPr id="1" name=""/>
        <p:cNvGrpSpPr/>
        <p:nvPr/>
      </p:nvGrpSpPr>
      <p:grpSpPr>
        <a:xfrm>
          <a:off x="0" y="0"/>
          <a:ext cx="0" cy="0"/>
          <a:chOff x="0" y="0"/>
          <a:chExt cx="0" cy="0"/>
        </a:xfrm>
      </p:grpSpPr>
      <p:sp>
        <p:nvSpPr>
          <p:cNvPr id="9" name="Text Placeholder 8"/>
          <p:cNvSpPr>
            <a:spLocks noGrp="1"/>
          </p:cNvSpPr>
          <p:nvPr>
            <p:ph type="body" sz="quarter" idx="10" hasCustomPrompt="1"/>
          </p:nvPr>
        </p:nvSpPr>
        <p:spPr>
          <a:xfrm>
            <a:off x="309424" y="1066799"/>
            <a:ext cx="1754326" cy="3428763"/>
          </a:xfrm>
          <a:prstGeom prst="rect">
            <a:avLst/>
          </a:prstGeom>
          <a:solidFill>
            <a:srgbClr val="FFFFFF"/>
          </a:solidFill>
        </p:spPr>
        <p:txBody>
          <a:bodyPr vert="horz"/>
          <a:lstStyle>
            <a:lvl1pPr marL="0" indent="0">
              <a:buNone/>
              <a:defRPr lang="tr-TR" sz="800" smtClean="0">
                <a:effectLst/>
              </a:defRPr>
            </a:lvl1pPr>
          </a:lstStyle>
          <a:p>
            <a:r>
              <a:rPr lang="tr-TR" sz="800" noProof="0" dirty="0" smtClean="0">
                <a:solidFill>
                  <a:srgbClr val="808080"/>
                </a:solidFill>
                <a:effectLst/>
                <a:latin typeface="Arial"/>
                <a:ea typeface="ＭＳ 明朝"/>
                <a:cs typeface="Times New Roman"/>
              </a:rPr>
              <a:t>Kilit Ortaklarımız kimler?</a:t>
            </a:r>
            <a:br>
              <a:rPr lang="tr-TR" sz="800" noProof="0" dirty="0" smtClean="0">
                <a:solidFill>
                  <a:srgbClr val="808080"/>
                </a:solidFill>
                <a:effectLst/>
                <a:latin typeface="Arial"/>
                <a:ea typeface="ＭＳ 明朝"/>
                <a:cs typeface="Times New Roman"/>
              </a:rPr>
            </a:br>
            <a:r>
              <a:rPr lang="tr-TR" sz="800" noProof="0" dirty="0" smtClean="0">
                <a:solidFill>
                  <a:srgbClr val="808080"/>
                </a:solidFill>
                <a:effectLst/>
                <a:latin typeface="Arial"/>
                <a:ea typeface="ＭＳ 明朝"/>
                <a:cs typeface="Times New Roman"/>
              </a:rPr>
              <a:t>Kilit Tedarikçilerimiz kimler?</a:t>
            </a:r>
            <a:br>
              <a:rPr lang="tr-TR" sz="800" noProof="0" dirty="0" smtClean="0">
                <a:solidFill>
                  <a:srgbClr val="808080"/>
                </a:solidFill>
                <a:effectLst/>
                <a:latin typeface="Arial"/>
                <a:ea typeface="ＭＳ 明朝"/>
                <a:cs typeface="Times New Roman"/>
              </a:rPr>
            </a:br>
            <a:r>
              <a:rPr lang="tr-TR" sz="800" noProof="0" dirty="0" smtClean="0">
                <a:solidFill>
                  <a:srgbClr val="808080"/>
                </a:solidFill>
                <a:effectLst/>
                <a:latin typeface="Arial"/>
                <a:ea typeface="ＭＳ 明朝"/>
                <a:cs typeface="Times New Roman"/>
              </a:rPr>
              <a:t>Hangi Kilit Kaynakları ortaklarımızdan alıyoruz?</a:t>
            </a:r>
            <a:br>
              <a:rPr lang="tr-TR" sz="800" noProof="0" dirty="0" smtClean="0">
                <a:solidFill>
                  <a:srgbClr val="808080"/>
                </a:solidFill>
                <a:effectLst/>
                <a:latin typeface="Arial"/>
                <a:ea typeface="ＭＳ 明朝"/>
                <a:cs typeface="Times New Roman"/>
              </a:rPr>
            </a:br>
            <a:r>
              <a:rPr lang="tr-TR" sz="800" noProof="0" dirty="0" smtClean="0">
                <a:solidFill>
                  <a:srgbClr val="808080"/>
                </a:solidFill>
                <a:effectLst/>
                <a:latin typeface="Arial"/>
                <a:ea typeface="ＭＳ 明朝"/>
                <a:cs typeface="Times New Roman"/>
              </a:rPr>
              <a:t>Hangi Kilit Etkinlikleri ortaklarımız gerçekleştiriyor?</a:t>
            </a:r>
            <a:br>
              <a:rPr lang="tr-TR" sz="800" noProof="0" dirty="0" smtClean="0">
                <a:solidFill>
                  <a:srgbClr val="808080"/>
                </a:solidFill>
                <a:effectLst/>
                <a:latin typeface="Arial"/>
                <a:ea typeface="ＭＳ 明朝"/>
                <a:cs typeface="Times New Roman"/>
              </a:rPr>
            </a:br>
            <a:r>
              <a:rPr lang="tr-TR" sz="800" noProof="0" dirty="0" smtClean="0">
                <a:solidFill>
                  <a:srgbClr val="808080"/>
                </a:solidFill>
                <a:effectLst/>
                <a:latin typeface="Arial"/>
                <a:ea typeface="ＭＳ 明朝"/>
                <a:cs typeface="Times New Roman"/>
              </a:rPr>
              <a:t/>
            </a:r>
            <a:br>
              <a:rPr lang="tr-TR" sz="800" noProof="0" dirty="0" smtClean="0">
                <a:solidFill>
                  <a:srgbClr val="808080"/>
                </a:solidFill>
                <a:effectLst/>
                <a:latin typeface="Arial"/>
                <a:ea typeface="ＭＳ 明朝"/>
                <a:cs typeface="Times New Roman"/>
              </a:rPr>
            </a:br>
            <a:r>
              <a:rPr lang="tr-TR" sz="800" noProof="0" dirty="0" smtClean="0">
                <a:solidFill>
                  <a:srgbClr val="808080"/>
                </a:solidFill>
                <a:effectLst/>
                <a:latin typeface="Arial"/>
                <a:ea typeface="ＭＳ 明朝"/>
                <a:cs typeface="Times New Roman"/>
              </a:rPr>
              <a:t>ORTAKLIK İÇİN SEBEPLER:</a:t>
            </a:r>
            <a:br>
              <a:rPr lang="tr-TR" sz="800" noProof="0" dirty="0" smtClean="0">
                <a:solidFill>
                  <a:srgbClr val="808080"/>
                </a:solidFill>
                <a:effectLst/>
                <a:latin typeface="Arial"/>
                <a:ea typeface="ＭＳ 明朝"/>
                <a:cs typeface="Times New Roman"/>
              </a:rPr>
            </a:br>
            <a:r>
              <a:rPr lang="tr-TR" sz="800" noProof="0" dirty="0" smtClean="0">
                <a:solidFill>
                  <a:srgbClr val="808080"/>
                </a:solidFill>
                <a:effectLst/>
                <a:latin typeface="Arial"/>
                <a:ea typeface="ＭＳ 明朝"/>
                <a:cs typeface="Times New Roman"/>
              </a:rPr>
              <a:t>Optimizasyon ve tasarruf</a:t>
            </a:r>
            <a:br>
              <a:rPr lang="tr-TR" sz="800" noProof="0" dirty="0" smtClean="0">
                <a:solidFill>
                  <a:srgbClr val="808080"/>
                </a:solidFill>
                <a:effectLst/>
                <a:latin typeface="Arial"/>
                <a:ea typeface="ＭＳ 明朝"/>
                <a:cs typeface="Times New Roman"/>
              </a:rPr>
            </a:br>
            <a:r>
              <a:rPr lang="tr-TR" sz="800" noProof="0" dirty="0" smtClean="0">
                <a:solidFill>
                  <a:srgbClr val="808080"/>
                </a:solidFill>
                <a:effectLst/>
                <a:latin typeface="Arial"/>
                <a:ea typeface="ＭＳ 明朝"/>
                <a:cs typeface="Times New Roman"/>
              </a:rPr>
              <a:t>Risk ve belirsizliğin azaltılması</a:t>
            </a:r>
            <a:br>
              <a:rPr lang="tr-TR" sz="800" noProof="0" dirty="0" smtClean="0">
                <a:solidFill>
                  <a:srgbClr val="808080"/>
                </a:solidFill>
                <a:effectLst/>
                <a:latin typeface="Arial"/>
                <a:ea typeface="ＭＳ 明朝"/>
                <a:cs typeface="Times New Roman"/>
              </a:rPr>
            </a:br>
            <a:r>
              <a:rPr lang="tr-TR" sz="800" noProof="0" dirty="0" smtClean="0">
                <a:solidFill>
                  <a:srgbClr val="808080"/>
                </a:solidFill>
                <a:effectLst/>
                <a:latin typeface="Arial"/>
                <a:ea typeface="ＭＳ 明朝"/>
                <a:cs typeface="Times New Roman"/>
              </a:rPr>
              <a:t>Belirli kaynak ve etkinliklerin elde edilmesi</a:t>
            </a:r>
            <a:r>
              <a:rPr lang="tr-TR" sz="800" noProof="0" dirty="0" smtClean="0">
                <a:effectLst/>
                <a:latin typeface="Arial"/>
                <a:ea typeface="ＭＳ 明朝"/>
                <a:cs typeface="Times New Roman"/>
              </a:rPr>
              <a:t> </a:t>
            </a:r>
            <a:endParaRPr lang="tr-TR" noProof="0" dirty="0"/>
          </a:p>
        </p:txBody>
      </p:sp>
      <p:sp>
        <p:nvSpPr>
          <p:cNvPr id="10" name="Text Placeholder 8"/>
          <p:cNvSpPr>
            <a:spLocks noGrp="1"/>
          </p:cNvSpPr>
          <p:nvPr>
            <p:ph type="body" sz="quarter" idx="11" hasCustomPrompt="1"/>
          </p:nvPr>
        </p:nvSpPr>
        <p:spPr>
          <a:xfrm>
            <a:off x="2185335" y="1066800"/>
            <a:ext cx="1754326" cy="1530000"/>
          </a:xfrm>
          <a:prstGeom prst="rect">
            <a:avLst/>
          </a:prstGeom>
          <a:solidFill>
            <a:srgbClr val="FFFFFF"/>
          </a:solidFill>
        </p:spPr>
        <p:txBody>
          <a:bodyPr vert="horz"/>
          <a:lstStyle>
            <a:lvl1pPr marL="0" marR="0" indent="0" algn="l" defTabSz="457200" rtl="0" eaLnBrk="1" fontAlgn="auto" latinLnBrk="0" hangingPunct="1">
              <a:lnSpc>
                <a:spcPct val="100000"/>
              </a:lnSpc>
              <a:spcBef>
                <a:spcPct val="20000"/>
              </a:spcBef>
              <a:spcAft>
                <a:spcPts val="0"/>
              </a:spcAft>
              <a:buClrTx/>
              <a:buSzTx/>
              <a:buFont typeface="Arial"/>
              <a:buNone/>
              <a:tabLst/>
              <a:defRPr lang="en-GB" sz="1200" smtClean="0">
                <a:effectLst/>
              </a:defRPr>
            </a:lvl1pPr>
          </a:lstStyle>
          <a:p>
            <a:r>
              <a:rPr lang="tr-TR" sz="800" noProof="0" dirty="0" smtClean="0">
                <a:solidFill>
                  <a:srgbClr val="808080"/>
                </a:solidFill>
                <a:effectLst/>
                <a:latin typeface="Arial"/>
                <a:ea typeface="ＭＳ 明朝"/>
                <a:cs typeface="Times New Roman"/>
              </a:rPr>
              <a:t>Değer Önerilerimiz hangi Kilit Etkinliklere ihtiyaç duyuyor? Dağıtım kanalları? Müşteri ilişkileri? Gelir akışları</a:t>
            </a:r>
            <a:br>
              <a:rPr lang="tr-TR" sz="800" noProof="0" dirty="0" smtClean="0">
                <a:solidFill>
                  <a:srgbClr val="808080"/>
                </a:solidFill>
                <a:effectLst/>
                <a:latin typeface="Arial"/>
                <a:ea typeface="ＭＳ 明朝"/>
                <a:cs typeface="Times New Roman"/>
              </a:rPr>
            </a:br>
            <a:r>
              <a:rPr lang="tr-TR" sz="800" noProof="0" dirty="0" smtClean="0">
                <a:solidFill>
                  <a:srgbClr val="808080"/>
                </a:solidFill>
                <a:effectLst/>
                <a:latin typeface="Arial"/>
                <a:ea typeface="ＭＳ 明朝"/>
                <a:cs typeface="Times New Roman"/>
              </a:rPr>
              <a:t/>
            </a:r>
            <a:br>
              <a:rPr lang="tr-TR" sz="800" noProof="0" dirty="0" smtClean="0">
                <a:solidFill>
                  <a:srgbClr val="808080"/>
                </a:solidFill>
                <a:effectLst/>
                <a:latin typeface="Arial"/>
                <a:ea typeface="ＭＳ 明朝"/>
                <a:cs typeface="Times New Roman"/>
              </a:rPr>
            </a:br>
            <a:r>
              <a:rPr lang="tr-TR" sz="800" noProof="0" dirty="0" smtClean="0">
                <a:solidFill>
                  <a:srgbClr val="808080"/>
                </a:solidFill>
                <a:effectLst/>
                <a:latin typeface="Arial"/>
                <a:ea typeface="ＭＳ 明朝"/>
                <a:cs typeface="Times New Roman"/>
              </a:rPr>
              <a:t>SINIFLANDIRMA:</a:t>
            </a:r>
            <a:br>
              <a:rPr lang="tr-TR" sz="800" noProof="0" dirty="0" smtClean="0">
                <a:solidFill>
                  <a:srgbClr val="808080"/>
                </a:solidFill>
                <a:effectLst/>
                <a:latin typeface="Arial"/>
                <a:ea typeface="ＭＳ 明朝"/>
                <a:cs typeface="Times New Roman"/>
              </a:rPr>
            </a:br>
            <a:r>
              <a:rPr lang="tr-TR" sz="800" noProof="0" dirty="0" smtClean="0">
                <a:solidFill>
                  <a:srgbClr val="808080"/>
                </a:solidFill>
                <a:effectLst/>
                <a:latin typeface="Arial"/>
                <a:ea typeface="ＭＳ 明朝"/>
                <a:cs typeface="Times New Roman"/>
              </a:rPr>
              <a:t>Üretim</a:t>
            </a:r>
            <a:br>
              <a:rPr lang="tr-TR" sz="800" noProof="0" dirty="0" smtClean="0">
                <a:solidFill>
                  <a:srgbClr val="808080"/>
                </a:solidFill>
                <a:effectLst/>
                <a:latin typeface="Arial"/>
                <a:ea typeface="ＭＳ 明朝"/>
                <a:cs typeface="Times New Roman"/>
              </a:rPr>
            </a:br>
            <a:r>
              <a:rPr lang="tr-TR" sz="800" noProof="0" dirty="0" smtClean="0">
                <a:solidFill>
                  <a:srgbClr val="808080"/>
                </a:solidFill>
                <a:effectLst/>
                <a:latin typeface="Arial"/>
                <a:ea typeface="ＭＳ 明朝"/>
                <a:cs typeface="Times New Roman"/>
              </a:rPr>
              <a:t>Sorun çözme</a:t>
            </a:r>
            <a:br>
              <a:rPr lang="tr-TR" sz="800" noProof="0" dirty="0" smtClean="0">
                <a:solidFill>
                  <a:srgbClr val="808080"/>
                </a:solidFill>
                <a:effectLst/>
                <a:latin typeface="Arial"/>
                <a:ea typeface="ＭＳ 明朝"/>
                <a:cs typeface="Times New Roman"/>
              </a:rPr>
            </a:br>
            <a:r>
              <a:rPr lang="tr-TR" sz="800" noProof="0" dirty="0" smtClean="0">
                <a:solidFill>
                  <a:srgbClr val="808080"/>
                </a:solidFill>
                <a:effectLst/>
                <a:latin typeface="Arial"/>
                <a:ea typeface="ＭＳ 明朝"/>
                <a:cs typeface="Times New Roman"/>
              </a:rPr>
              <a:t>Ağ taban </a:t>
            </a:r>
          </a:p>
        </p:txBody>
      </p:sp>
      <p:sp>
        <p:nvSpPr>
          <p:cNvPr id="11" name="Text Placeholder 8"/>
          <p:cNvSpPr>
            <a:spLocks noGrp="1"/>
          </p:cNvSpPr>
          <p:nvPr>
            <p:ph type="body" sz="quarter" idx="12" hasCustomPrompt="1"/>
          </p:nvPr>
        </p:nvSpPr>
        <p:spPr>
          <a:xfrm>
            <a:off x="4067689" y="1066800"/>
            <a:ext cx="1754326" cy="3428762"/>
          </a:xfrm>
          <a:prstGeom prst="rect">
            <a:avLst/>
          </a:prstGeom>
          <a:solidFill>
            <a:srgbClr val="FFFFFF"/>
          </a:solidFill>
        </p:spPr>
        <p:txBody>
          <a:bodyPr vert="horz"/>
          <a:lstStyle>
            <a:lvl1pPr marL="0" indent="0">
              <a:buNone/>
              <a:defRPr lang="tr-TR" sz="800" smtClean="0">
                <a:effectLst/>
              </a:defRPr>
            </a:lvl1pPr>
          </a:lstStyle>
          <a:p>
            <a:r>
              <a:rPr lang="tr-TR" sz="800" noProof="0" dirty="0" smtClean="0">
                <a:solidFill>
                  <a:srgbClr val="808080"/>
                </a:solidFill>
                <a:effectLst/>
                <a:latin typeface="Arial"/>
                <a:ea typeface="ＭＳ 明朝"/>
                <a:cs typeface="Times New Roman"/>
              </a:rPr>
              <a:t>Müşteriye sağladığımız değerler nelerdir? Müşterimizin hangi sorunlarını çözmeye yardımcı oluyoruz? Her müşteri kesitine hangi ürün ve hizmet demetlerini sunuyoruz? Hangi müşteri ihtiyaçlarını karşılıyoruz</a:t>
            </a:r>
            <a:br>
              <a:rPr lang="tr-TR" sz="800" noProof="0" dirty="0" smtClean="0">
                <a:solidFill>
                  <a:srgbClr val="808080"/>
                </a:solidFill>
                <a:effectLst/>
                <a:latin typeface="Arial"/>
                <a:ea typeface="ＭＳ 明朝"/>
                <a:cs typeface="Times New Roman"/>
              </a:rPr>
            </a:br>
            <a:r>
              <a:rPr lang="tr-TR" sz="800" noProof="0" dirty="0" smtClean="0">
                <a:solidFill>
                  <a:srgbClr val="808080"/>
                </a:solidFill>
                <a:effectLst/>
                <a:latin typeface="Arial"/>
                <a:ea typeface="ＭＳ 明朝"/>
                <a:cs typeface="Times New Roman"/>
              </a:rPr>
              <a:t/>
            </a:r>
            <a:br>
              <a:rPr lang="tr-TR" sz="800" noProof="0" dirty="0" smtClean="0">
                <a:solidFill>
                  <a:srgbClr val="808080"/>
                </a:solidFill>
                <a:effectLst/>
                <a:latin typeface="Arial"/>
                <a:ea typeface="ＭＳ 明朝"/>
                <a:cs typeface="Times New Roman"/>
              </a:rPr>
            </a:br>
            <a:r>
              <a:rPr lang="tr-TR" sz="800" noProof="0" dirty="0" smtClean="0">
                <a:solidFill>
                  <a:srgbClr val="808080"/>
                </a:solidFill>
                <a:effectLst/>
                <a:latin typeface="Arial"/>
                <a:ea typeface="ＭＳ 明朝"/>
                <a:cs typeface="Times New Roman"/>
              </a:rPr>
              <a:t>ÖZELLİKLER:</a:t>
            </a:r>
            <a:br>
              <a:rPr lang="tr-TR" sz="800" noProof="0" dirty="0" smtClean="0">
                <a:solidFill>
                  <a:srgbClr val="808080"/>
                </a:solidFill>
                <a:effectLst/>
                <a:latin typeface="Arial"/>
                <a:ea typeface="ＭＳ 明朝"/>
                <a:cs typeface="Times New Roman"/>
              </a:rPr>
            </a:br>
            <a:r>
              <a:rPr lang="tr-TR" sz="800" noProof="0" dirty="0" smtClean="0">
                <a:solidFill>
                  <a:srgbClr val="808080"/>
                </a:solidFill>
                <a:effectLst/>
                <a:latin typeface="Arial"/>
                <a:ea typeface="ＭＳ 明朝"/>
                <a:cs typeface="Times New Roman"/>
              </a:rPr>
              <a:t>Yenilik</a:t>
            </a:r>
            <a:br>
              <a:rPr lang="tr-TR" sz="800" noProof="0" dirty="0" smtClean="0">
                <a:solidFill>
                  <a:srgbClr val="808080"/>
                </a:solidFill>
                <a:effectLst/>
                <a:latin typeface="Arial"/>
                <a:ea typeface="ＭＳ 明朝"/>
                <a:cs typeface="Times New Roman"/>
              </a:rPr>
            </a:br>
            <a:r>
              <a:rPr lang="tr-TR" sz="800" noProof="0" dirty="0" smtClean="0">
                <a:solidFill>
                  <a:srgbClr val="808080"/>
                </a:solidFill>
                <a:effectLst/>
                <a:latin typeface="Arial"/>
                <a:ea typeface="ＭＳ 明朝"/>
                <a:cs typeface="Times New Roman"/>
              </a:rPr>
              <a:t>Performans</a:t>
            </a:r>
            <a:br>
              <a:rPr lang="tr-TR" sz="800" noProof="0" dirty="0" smtClean="0">
                <a:solidFill>
                  <a:srgbClr val="808080"/>
                </a:solidFill>
                <a:effectLst/>
                <a:latin typeface="Arial"/>
                <a:ea typeface="ＭＳ 明朝"/>
                <a:cs typeface="Times New Roman"/>
              </a:rPr>
            </a:br>
            <a:r>
              <a:rPr lang="tr-TR" sz="800" noProof="0" dirty="0" smtClean="0">
                <a:solidFill>
                  <a:srgbClr val="808080"/>
                </a:solidFill>
                <a:effectLst/>
                <a:latin typeface="Arial"/>
                <a:ea typeface="ＭＳ 明朝"/>
                <a:cs typeface="Times New Roman"/>
              </a:rPr>
              <a:t>Özelleştirme</a:t>
            </a:r>
            <a:br>
              <a:rPr lang="tr-TR" sz="800" noProof="0" dirty="0" smtClean="0">
                <a:solidFill>
                  <a:srgbClr val="808080"/>
                </a:solidFill>
                <a:effectLst/>
                <a:latin typeface="Arial"/>
                <a:ea typeface="ＭＳ 明朝"/>
                <a:cs typeface="Times New Roman"/>
              </a:rPr>
            </a:br>
            <a:r>
              <a:rPr lang="tr-TR" sz="800" noProof="0" dirty="0" err="1" smtClean="0">
                <a:solidFill>
                  <a:srgbClr val="808080"/>
                </a:solidFill>
                <a:effectLst/>
                <a:latin typeface="Arial"/>
                <a:ea typeface="ＭＳ 明朝"/>
                <a:cs typeface="Times New Roman"/>
              </a:rPr>
              <a:t>Işi</a:t>
            </a:r>
            <a:r>
              <a:rPr lang="tr-TR" sz="800" noProof="0" dirty="0" smtClean="0">
                <a:solidFill>
                  <a:srgbClr val="808080"/>
                </a:solidFill>
                <a:effectLst/>
                <a:latin typeface="Arial"/>
                <a:ea typeface="ＭＳ 明朝"/>
                <a:cs typeface="Times New Roman"/>
              </a:rPr>
              <a:t> görme</a:t>
            </a:r>
            <a:br>
              <a:rPr lang="tr-TR" sz="800" noProof="0" dirty="0" smtClean="0">
                <a:solidFill>
                  <a:srgbClr val="808080"/>
                </a:solidFill>
                <a:effectLst/>
                <a:latin typeface="Arial"/>
                <a:ea typeface="ＭＳ 明朝"/>
                <a:cs typeface="Times New Roman"/>
              </a:rPr>
            </a:br>
            <a:r>
              <a:rPr lang="tr-TR" sz="800" noProof="0" dirty="0" smtClean="0">
                <a:solidFill>
                  <a:srgbClr val="808080"/>
                </a:solidFill>
                <a:effectLst/>
                <a:latin typeface="Arial"/>
                <a:ea typeface="ＭＳ 明朝"/>
                <a:cs typeface="Times New Roman"/>
              </a:rPr>
              <a:t>Tasarım</a:t>
            </a:r>
            <a:br>
              <a:rPr lang="tr-TR" sz="800" noProof="0" dirty="0" smtClean="0">
                <a:solidFill>
                  <a:srgbClr val="808080"/>
                </a:solidFill>
                <a:effectLst/>
                <a:latin typeface="Arial"/>
                <a:ea typeface="ＭＳ 明朝"/>
                <a:cs typeface="Times New Roman"/>
              </a:rPr>
            </a:br>
            <a:r>
              <a:rPr lang="tr-TR" sz="800" noProof="0" dirty="0" smtClean="0">
                <a:solidFill>
                  <a:srgbClr val="808080"/>
                </a:solidFill>
                <a:effectLst/>
                <a:latin typeface="Arial"/>
                <a:ea typeface="ＭＳ 明朝"/>
                <a:cs typeface="Times New Roman"/>
              </a:rPr>
              <a:t>Marka/Konum</a:t>
            </a:r>
            <a:br>
              <a:rPr lang="tr-TR" sz="800" noProof="0" dirty="0" smtClean="0">
                <a:solidFill>
                  <a:srgbClr val="808080"/>
                </a:solidFill>
                <a:effectLst/>
                <a:latin typeface="Arial"/>
                <a:ea typeface="ＭＳ 明朝"/>
                <a:cs typeface="Times New Roman"/>
              </a:rPr>
            </a:br>
            <a:r>
              <a:rPr lang="tr-TR" sz="800" noProof="0" dirty="0" smtClean="0">
                <a:solidFill>
                  <a:srgbClr val="808080"/>
                </a:solidFill>
                <a:effectLst/>
                <a:latin typeface="Arial"/>
                <a:ea typeface="ＭＳ 明朝"/>
                <a:cs typeface="Times New Roman"/>
              </a:rPr>
              <a:t>Fiyat</a:t>
            </a:r>
            <a:br>
              <a:rPr lang="tr-TR" sz="800" noProof="0" dirty="0" smtClean="0">
                <a:solidFill>
                  <a:srgbClr val="808080"/>
                </a:solidFill>
                <a:effectLst/>
                <a:latin typeface="Arial"/>
                <a:ea typeface="ＭＳ 明朝"/>
                <a:cs typeface="Times New Roman"/>
              </a:rPr>
            </a:br>
            <a:r>
              <a:rPr lang="tr-TR" sz="800" noProof="0" dirty="0" smtClean="0">
                <a:solidFill>
                  <a:srgbClr val="808080"/>
                </a:solidFill>
                <a:effectLst/>
                <a:latin typeface="Arial"/>
                <a:ea typeface="ＭＳ 明朝"/>
                <a:cs typeface="Times New Roman"/>
              </a:rPr>
              <a:t>Maliyet düşürme</a:t>
            </a:r>
            <a:br>
              <a:rPr lang="tr-TR" sz="800" noProof="0" dirty="0" smtClean="0">
                <a:solidFill>
                  <a:srgbClr val="808080"/>
                </a:solidFill>
                <a:effectLst/>
                <a:latin typeface="Arial"/>
                <a:ea typeface="ＭＳ 明朝"/>
                <a:cs typeface="Times New Roman"/>
              </a:rPr>
            </a:br>
            <a:r>
              <a:rPr lang="tr-TR" sz="800" noProof="0" dirty="0" smtClean="0">
                <a:solidFill>
                  <a:srgbClr val="808080"/>
                </a:solidFill>
                <a:effectLst/>
                <a:latin typeface="Arial"/>
                <a:ea typeface="ＭＳ 明朝"/>
                <a:cs typeface="Times New Roman"/>
              </a:rPr>
              <a:t>Risk azaltma</a:t>
            </a:r>
            <a:br>
              <a:rPr lang="tr-TR" sz="800" noProof="0" dirty="0" smtClean="0">
                <a:solidFill>
                  <a:srgbClr val="808080"/>
                </a:solidFill>
                <a:effectLst/>
                <a:latin typeface="Arial"/>
                <a:ea typeface="ＭＳ 明朝"/>
                <a:cs typeface="Times New Roman"/>
              </a:rPr>
            </a:br>
            <a:r>
              <a:rPr lang="tr-TR" sz="800" noProof="0" dirty="0" smtClean="0">
                <a:solidFill>
                  <a:srgbClr val="808080"/>
                </a:solidFill>
                <a:effectLst/>
                <a:latin typeface="Arial"/>
                <a:ea typeface="ＭＳ 明朝"/>
                <a:cs typeface="Times New Roman"/>
              </a:rPr>
              <a:t>Ulaşılabilirlik</a:t>
            </a:r>
            <a:br>
              <a:rPr lang="tr-TR" sz="800" noProof="0" dirty="0" smtClean="0">
                <a:solidFill>
                  <a:srgbClr val="808080"/>
                </a:solidFill>
                <a:effectLst/>
                <a:latin typeface="Arial"/>
                <a:ea typeface="ＭＳ 明朝"/>
                <a:cs typeface="Times New Roman"/>
              </a:rPr>
            </a:br>
            <a:r>
              <a:rPr lang="tr-TR" sz="800" noProof="0" dirty="0" smtClean="0">
                <a:solidFill>
                  <a:srgbClr val="808080"/>
                </a:solidFill>
                <a:effectLst/>
                <a:latin typeface="Arial"/>
                <a:ea typeface="ＭＳ 明朝"/>
                <a:cs typeface="Times New Roman"/>
              </a:rPr>
              <a:t>Kullanım kolaylığı </a:t>
            </a:r>
            <a:endParaRPr lang="tr-TR" noProof="0" dirty="0"/>
          </a:p>
        </p:txBody>
      </p:sp>
      <p:sp>
        <p:nvSpPr>
          <p:cNvPr id="12" name="Text Placeholder 8"/>
          <p:cNvSpPr>
            <a:spLocks noGrp="1"/>
          </p:cNvSpPr>
          <p:nvPr>
            <p:ph type="body" sz="quarter" idx="13" hasCustomPrompt="1"/>
          </p:nvPr>
        </p:nvSpPr>
        <p:spPr>
          <a:xfrm>
            <a:off x="5948526" y="1056067"/>
            <a:ext cx="1754326" cy="1530000"/>
          </a:xfrm>
          <a:prstGeom prst="rect">
            <a:avLst/>
          </a:prstGeom>
          <a:solidFill>
            <a:srgbClr val="FFFFFF"/>
          </a:solidFill>
        </p:spPr>
        <p:txBody>
          <a:bodyPr vert="horz"/>
          <a:lstStyle>
            <a:lvl1pPr marL="0" indent="0">
              <a:buNone/>
              <a:defRPr lang="en-GB" sz="1200" baseline="0">
                <a:effectLst/>
              </a:defRPr>
            </a:lvl1pPr>
          </a:lstStyle>
          <a:p>
            <a:r>
              <a:rPr lang="tr-TR" sz="800" noProof="0" dirty="0" smtClean="0">
                <a:solidFill>
                  <a:srgbClr val="808080"/>
                </a:solidFill>
                <a:effectLst/>
                <a:latin typeface="Arial"/>
                <a:ea typeface="ＭＳ 明朝"/>
                <a:cs typeface="Times New Roman"/>
              </a:rPr>
              <a:t>Müşteri kesitleri bizden onlarla ne türlü bir ilişki kurmamızı ve sürdürmemizi bekliyor?</a:t>
            </a:r>
            <a:br>
              <a:rPr lang="tr-TR" sz="800" noProof="0" dirty="0" smtClean="0">
                <a:solidFill>
                  <a:srgbClr val="808080"/>
                </a:solidFill>
                <a:effectLst/>
                <a:latin typeface="Arial"/>
                <a:ea typeface="ＭＳ 明朝"/>
                <a:cs typeface="Times New Roman"/>
              </a:rPr>
            </a:br>
            <a:r>
              <a:rPr lang="tr-TR" sz="800" noProof="0" dirty="0" smtClean="0">
                <a:solidFill>
                  <a:srgbClr val="808080"/>
                </a:solidFill>
                <a:effectLst/>
                <a:latin typeface="Arial"/>
                <a:ea typeface="ＭＳ 明朝"/>
                <a:cs typeface="Times New Roman"/>
              </a:rPr>
              <a:t>Bu ilişkilerden hangilerini kurduk? İlişkiler, İş Modelimizin geri kalan kısımları ile ne kadar uyumlu? Ne kadar maliyetliler?</a:t>
            </a:r>
            <a:endParaRPr lang="tr-TR" sz="1200" noProof="0" dirty="0">
              <a:effectLst/>
              <a:latin typeface="Cambria"/>
              <a:ea typeface="ＭＳ 明朝"/>
              <a:cs typeface="Times New Roman"/>
            </a:endParaRPr>
          </a:p>
        </p:txBody>
      </p:sp>
      <p:sp>
        <p:nvSpPr>
          <p:cNvPr id="13" name="Text Placeholder 8"/>
          <p:cNvSpPr>
            <a:spLocks noGrp="1"/>
          </p:cNvSpPr>
          <p:nvPr>
            <p:ph type="body" sz="quarter" idx="14" hasCustomPrompt="1"/>
          </p:nvPr>
        </p:nvSpPr>
        <p:spPr>
          <a:xfrm>
            <a:off x="7835806" y="1056066"/>
            <a:ext cx="1754326" cy="3439495"/>
          </a:xfrm>
          <a:prstGeom prst="rect">
            <a:avLst/>
          </a:prstGeom>
          <a:solidFill>
            <a:srgbClr val="FFFFFF"/>
          </a:solidFill>
        </p:spPr>
        <p:txBody>
          <a:bodyPr vert="horz"/>
          <a:lstStyle>
            <a:lvl1pPr marL="0" indent="0">
              <a:buNone/>
              <a:defRPr lang="tr-TR" sz="800" baseline="0" smtClean="0">
                <a:effectLst/>
              </a:defRPr>
            </a:lvl1pPr>
          </a:lstStyle>
          <a:p>
            <a:r>
              <a:rPr lang="tr-TR" sz="800" noProof="0" dirty="0" smtClean="0">
                <a:solidFill>
                  <a:srgbClr val="808080"/>
                </a:solidFill>
                <a:effectLst/>
                <a:latin typeface="Arial"/>
                <a:ea typeface="ＭＳ 明朝"/>
                <a:cs typeface="Times New Roman"/>
              </a:rPr>
              <a:t>Kimler için değer yaratıyoruz?</a:t>
            </a:r>
            <a:r>
              <a:rPr lang="tr-TR" sz="1200" noProof="0" dirty="0" smtClean="0">
                <a:solidFill>
                  <a:schemeClr val="tx1"/>
                </a:solidFill>
                <a:effectLst/>
                <a:latin typeface="Cambria"/>
                <a:ea typeface="ＭＳ 明朝"/>
                <a:cs typeface="Times New Roman"/>
              </a:rPr>
              <a:t/>
            </a:r>
            <a:br>
              <a:rPr lang="tr-TR" sz="1200" noProof="0" dirty="0" smtClean="0">
                <a:solidFill>
                  <a:schemeClr val="tx1"/>
                </a:solidFill>
                <a:effectLst/>
                <a:latin typeface="Cambria"/>
                <a:ea typeface="ＭＳ 明朝"/>
                <a:cs typeface="Times New Roman"/>
              </a:rPr>
            </a:br>
            <a:r>
              <a:rPr lang="tr-TR" sz="800" noProof="0" dirty="0" smtClean="0">
                <a:solidFill>
                  <a:srgbClr val="808080"/>
                </a:solidFill>
                <a:effectLst/>
                <a:latin typeface="Arial"/>
                <a:ea typeface="ＭＳ 明朝"/>
                <a:cs typeface="Times New Roman"/>
              </a:rPr>
              <a:t>En önemli müşterilerimiz kimlerdir?</a:t>
            </a:r>
            <a:br>
              <a:rPr lang="tr-TR" sz="800" noProof="0" dirty="0" smtClean="0">
                <a:solidFill>
                  <a:srgbClr val="808080"/>
                </a:solidFill>
                <a:effectLst/>
                <a:latin typeface="Arial"/>
                <a:ea typeface="ＭＳ 明朝"/>
                <a:cs typeface="Times New Roman"/>
              </a:rPr>
            </a:br>
            <a:r>
              <a:rPr lang="tr-TR" sz="800" noProof="0" dirty="0" smtClean="0">
                <a:solidFill>
                  <a:srgbClr val="808080"/>
                </a:solidFill>
                <a:effectLst/>
                <a:latin typeface="Arial"/>
                <a:ea typeface="ＭＳ 明朝"/>
                <a:cs typeface="Times New Roman"/>
              </a:rPr>
              <a:t/>
            </a:r>
            <a:br>
              <a:rPr lang="tr-TR" sz="800" noProof="0" dirty="0" smtClean="0">
                <a:solidFill>
                  <a:srgbClr val="808080"/>
                </a:solidFill>
                <a:effectLst/>
                <a:latin typeface="Arial"/>
                <a:ea typeface="ＭＳ 明朝"/>
                <a:cs typeface="Times New Roman"/>
              </a:rPr>
            </a:br>
            <a:r>
              <a:rPr lang="tr-TR" sz="800" noProof="0" dirty="0" smtClean="0">
                <a:solidFill>
                  <a:srgbClr val="808080"/>
                </a:solidFill>
                <a:effectLst/>
                <a:latin typeface="Arial"/>
                <a:ea typeface="ＭＳ 明朝"/>
                <a:cs typeface="Times New Roman"/>
              </a:rPr>
              <a:t>Kitle pazarlar</a:t>
            </a:r>
            <a:br>
              <a:rPr lang="tr-TR" sz="800" noProof="0" dirty="0" smtClean="0">
                <a:solidFill>
                  <a:srgbClr val="808080"/>
                </a:solidFill>
                <a:effectLst/>
                <a:latin typeface="Arial"/>
                <a:ea typeface="ＭＳ 明朝"/>
                <a:cs typeface="Times New Roman"/>
              </a:rPr>
            </a:br>
            <a:r>
              <a:rPr lang="tr-TR" sz="800" noProof="0" dirty="0" smtClean="0">
                <a:solidFill>
                  <a:srgbClr val="808080"/>
                </a:solidFill>
                <a:effectLst/>
                <a:latin typeface="Arial"/>
                <a:ea typeface="ＭＳ 明朝"/>
                <a:cs typeface="Times New Roman"/>
              </a:rPr>
              <a:t>Niş/Gedik pazarlar</a:t>
            </a:r>
            <a:br>
              <a:rPr lang="tr-TR" sz="800" noProof="0" dirty="0" smtClean="0">
                <a:solidFill>
                  <a:srgbClr val="808080"/>
                </a:solidFill>
                <a:effectLst/>
                <a:latin typeface="Arial"/>
                <a:ea typeface="ＭＳ 明朝"/>
                <a:cs typeface="Times New Roman"/>
              </a:rPr>
            </a:br>
            <a:r>
              <a:rPr lang="tr-TR" sz="800" noProof="0" dirty="0" smtClean="0">
                <a:solidFill>
                  <a:srgbClr val="808080"/>
                </a:solidFill>
                <a:effectLst/>
                <a:latin typeface="Arial"/>
                <a:ea typeface="ＭＳ 明朝"/>
                <a:cs typeface="Times New Roman"/>
              </a:rPr>
              <a:t>Kesitlere ayrışmış pazarlar</a:t>
            </a:r>
            <a:br>
              <a:rPr lang="tr-TR" sz="800" noProof="0" dirty="0" smtClean="0">
                <a:solidFill>
                  <a:srgbClr val="808080"/>
                </a:solidFill>
                <a:effectLst/>
                <a:latin typeface="Arial"/>
                <a:ea typeface="ＭＳ 明朝"/>
                <a:cs typeface="Times New Roman"/>
              </a:rPr>
            </a:br>
            <a:r>
              <a:rPr lang="tr-TR" sz="800" noProof="0" dirty="0" smtClean="0">
                <a:solidFill>
                  <a:srgbClr val="808080"/>
                </a:solidFill>
                <a:effectLst/>
                <a:latin typeface="Arial"/>
                <a:ea typeface="ＭＳ 明朝"/>
                <a:cs typeface="Times New Roman"/>
              </a:rPr>
              <a:t>Çeşitlendirilmiş Pazarlar</a:t>
            </a:r>
            <a:br>
              <a:rPr lang="tr-TR" sz="800" noProof="0" dirty="0" smtClean="0">
                <a:solidFill>
                  <a:srgbClr val="808080"/>
                </a:solidFill>
                <a:effectLst/>
                <a:latin typeface="Arial"/>
                <a:ea typeface="ＭＳ 明朝"/>
                <a:cs typeface="Times New Roman"/>
              </a:rPr>
            </a:br>
            <a:r>
              <a:rPr lang="tr-TR" sz="800" noProof="0" dirty="0" smtClean="0">
                <a:solidFill>
                  <a:srgbClr val="808080"/>
                </a:solidFill>
                <a:effectLst/>
                <a:latin typeface="Arial"/>
                <a:ea typeface="ＭＳ 明朝"/>
                <a:cs typeface="Times New Roman"/>
              </a:rPr>
              <a:t>Çok yönlü platform </a:t>
            </a:r>
            <a:endParaRPr lang="tr-TR" noProof="0" dirty="0"/>
          </a:p>
        </p:txBody>
      </p:sp>
      <p:sp>
        <p:nvSpPr>
          <p:cNvPr id="15" name="Text Placeholder 8"/>
          <p:cNvSpPr>
            <a:spLocks noGrp="1"/>
          </p:cNvSpPr>
          <p:nvPr>
            <p:ph type="body" sz="quarter" idx="16" hasCustomPrompt="1"/>
          </p:nvPr>
        </p:nvSpPr>
        <p:spPr>
          <a:xfrm>
            <a:off x="2196704" y="2965800"/>
            <a:ext cx="1754326" cy="1530000"/>
          </a:xfrm>
          <a:prstGeom prst="rect">
            <a:avLst/>
          </a:prstGeom>
          <a:solidFill>
            <a:srgbClr val="FFFFFF"/>
          </a:solidFill>
        </p:spPr>
        <p:txBody>
          <a:bodyPr vert="horz"/>
          <a:lstStyle>
            <a:lvl1pPr marL="0" indent="0">
              <a:buNone/>
              <a:defRPr lang="tr-TR" sz="800" smtClean="0">
                <a:effectLst/>
              </a:defRPr>
            </a:lvl1pPr>
          </a:lstStyle>
          <a:p>
            <a:r>
              <a:rPr lang="tr-TR" sz="800" noProof="0" dirty="0" smtClean="0">
                <a:solidFill>
                  <a:srgbClr val="808080"/>
                </a:solidFill>
                <a:effectLst/>
                <a:latin typeface="Arial"/>
                <a:ea typeface="ＭＳ 明朝"/>
                <a:cs typeface="Times New Roman"/>
              </a:rPr>
              <a:t>Değer Önerimiz hangi Kilit Kaynaklara ihtiyaç duyuyor? Dağıtım Kanallarımız? Müşteri İlişkilerimiz? Gelir Akışlarımız?</a:t>
            </a:r>
            <a:br>
              <a:rPr lang="tr-TR" sz="800" noProof="0" dirty="0" smtClean="0">
                <a:solidFill>
                  <a:srgbClr val="808080"/>
                </a:solidFill>
                <a:effectLst/>
                <a:latin typeface="Arial"/>
                <a:ea typeface="ＭＳ 明朝"/>
                <a:cs typeface="Times New Roman"/>
              </a:rPr>
            </a:br>
            <a:r>
              <a:rPr lang="tr-TR" sz="800" noProof="0" dirty="0" smtClean="0">
                <a:solidFill>
                  <a:srgbClr val="808080"/>
                </a:solidFill>
                <a:effectLst/>
                <a:latin typeface="Arial"/>
                <a:ea typeface="ＭＳ 明朝"/>
                <a:cs typeface="Times New Roman"/>
              </a:rPr>
              <a:t/>
            </a:r>
            <a:br>
              <a:rPr lang="tr-TR" sz="800" noProof="0" dirty="0" smtClean="0">
                <a:solidFill>
                  <a:srgbClr val="808080"/>
                </a:solidFill>
                <a:effectLst/>
                <a:latin typeface="Arial"/>
                <a:ea typeface="ＭＳ 明朝"/>
                <a:cs typeface="Times New Roman"/>
              </a:rPr>
            </a:br>
            <a:r>
              <a:rPr lang="tr-TR" sz="800" noProof="0" dirty="0" smtClean="0">
                <a:solidFill>
                  <a:srgbClr val="808080"/>
                </a:solidFill>
                <a:effectLst/>
                <a:latin typeface="Arial"/>
                <a:ea typeface="ＭＳ 明朝"/>
                <a:cs typeface="Times New Roman"/>
              </a:rPr>
              <a:t>KAYNAK ÇEŞİTLERİ:</a:t>
            </a:r>
            <a:br>
              <a:rPr lang="tr-TR" sz="800" noProof="0" dirty="0" smtClean="0">
                <a:solidFill>
                  <a:srgbClr val="808080"/>
                </a:solidFill>
                <a:effectLst/>
                <a:latin typeface="Arial"/>
                <a:ea typeface="ＭＳ 明朝"/>
                <a:cs typeface="Times New Roman"/>
              </a:rPr>
            </a:br>
            <a:r>
              <a:rPr lang="tr-TR" sz="800" noProof="0" dirty="0" smtClean="0">
                <a:solidFill>
                  <a:srgbClr val="808080"/>
                </a:solidFill>
                <a:effectLst/>
                <a:latin typeface="Arial"/>
                <a:ea typeface="ＭＳ 明朝"/>
                <a:cs typeface="Times New Roman"/>
              </a:rPr>
              <a:t>Fiziksel, Düşünsel (Entelektüel-marka, patent, vs.), İnsan, Finansal </a:t>
            </a:r>
            <a:endParaRPr lang="tr-TR" noProof="0" dirty="0"/>
          </a:p>
        </p:txBody>
      </p:sp>
      <p:sp>
        <p:nvSpPr>
          <p:cNvPr id="17" name="Text Placeholder 8"/>
          <p:cNvSpPr>
            <a:spLocks noGrp="1"/>
          </p:cNvSpPr>
          <p:nvPr>
            <p:ph type="body" sz="quarter" idx="18" hasCustomPrompt="1"/>
          </p:nvPr>
        </p:nvSpPr>
        <p:spPr>
          <a:xfrm>
            <a:off x="5952078" y="2965800"/>
            <a:ext cx="1754326" cy="1530000"/>
          </a:xfrm>
          <a:prstGeom prst="rect">
            <a:avLst/>
          </a:prstGeom>
          <a:solidFill>
            <a:srgbClr val="FFFFFF"/>
          </a:solidFill>
        </p:spPr>
        <p:txBody>
          <a:bodyPr vert="horz"/>
          <a:lstStyle>
            <a:lvl1pPr marL="0" marR="0" indent="0" algn="l" defTabSz="457200" rtl="0" eaLnBrk="1" fontAlgn="auto" latinLnBrk="0" hangingPunct="1">
              <a:lnSpc>
                <a:spcPct val="100000"/>
              </a:lnSpc>
              <a:spcBef>
                <a:spcPct val="20000"/>
              </a:spcBef>
              <a:spcAft>
                <a:spcPts val="0"/>
              </a:spcAft>
              <a:buClrTx/>
              <a:buSzTx/>
              <a:buFont typeface="Arial"/>
              <a:buNone/>
              <a:tabLst/>
              <a:defRPr lang="tr-TR" sz="800" smtClean="0">
                <a:effectLst/>
              </a:defRPr>
            </a:lvl1pPr>
          </a:lstStyle>
          <a:p>
            <a:r>
              <a:rPr lang="tr-TR" sz="800" noProof="0" dirty="0" smtClean="0">
                <a:solidFill>
                  <a:srgbClr val="808080"/>
                </a:solidFill>
                <a:effectLst/>
                <a:latin typeface="Arial"/>
                <a:ea typeface="ＭＳ 明朝"/>
                <a:cs typeface="Times New Roman"/>
              </a:rPr>
              <a:t>Onlara şimdi nasıl ulaşıyoruz?</a:t>
            </a:r>
            <a:br>
              <a:rPr lang="tr-TR" sz="800" noProof="0" dirty="0" smtClean="0">
                <a:solidFill>
                  <a:srgbClr val="808080"/>
                </a:solidFill>
                <a:effectLst/>
                <a:latin typeface="Arial"/>
                <a:ea typeface="ＭＳ 明朝"/>
                <a:cs typeface="Times New Roman"/>
              </a:rPr>
            </a:br>
            <a:r>
              <a:rPr lang="tr-TR" sz="800" noProof="0" dirty="0" smtClean="0">
                <a:solidFill>
                  <a:srgbClr val="808080"/>
                </a:solidFill>
                <a:effectLst/>
                <a:latin typeface="Arial"/>
                <a:ea typeface="ＭＳ 明朝"/>
                <a:cs typeface="Times New Roman"/>
              </a:rPr>
              <a:t>Kanallarımız ne kadar uyumlu?</a:t>
            </a:r>
            <a:br>
              <a:rPr lang="tr-TR" sz="800" noProof="0" dirty="0" smtClean="0">
                <a:solidFill>
                  <a:srgbClr val="808080"/>
                </a:solidFill>
                <a:effectLst/>
                <a:latin typeface="Arial"/>
                <a:ea typeface="ＭＳ 明朝"/>
                <a:cs typeface="Times New Roman"/>
              </a:rPr>
            </a:br>
            <a:r>
              <a:rPr lang="tr-TR" sz="800" noProof="0" dirty="0" smtClean="0">
                <a:solidFill>
                  <a:srgbClr val="808080"/>
                </a:solidFill>
                <a:effectLst/>
                <a:latin typeface="Arial"/>
                <a:ea typeface="ＭＳ 明朝"/>
                <a:cs typeface="Times New Roman"/>
              </a:rPr>
              <a:t>Hangileri en iyi işliyor?</a:t>
            </a:r>
            <a:br>
              <a:rPr lang="tr-TR" sz="800" noProof="0" dirty="0" smtClean="0">
                <a:solidFill>
                  <a:srgbClr val="808080"/>
                </a:solidFill>
                <a:effectLst/>
                <a:latin typeface="Arial"/>
                <a:ea typeface="ＭＳ 明朝"/>
                <a:cs typeface="Times New Roman"/>
              </a:rPr>
            </a:br>
            <a:r>
              <a:rPr lang="tr-TR" sz="800" noProof="0" dirty="0" smtClean="0">
                <a:solidFill>
                  <a:srgbClr val="808080"/>
                </a:solidFill>
                <a:effectLst/>
                <a:latin typeface="Arial"/>
                <a:ea typeface="ＭＳ 明朝"/>
                <a:cs typeface="Times New Roman"/>
              </a:rPr>
              <a:t>Hangileri en maliyet-etkin (ekonomik)?</a:t>
            </a:r>
            <a:br>
              <a:rPr lang="tr-TR" sz="800" noProof="0" dirty="0" smtClean="0">
                <a:solidFill>
                  <a:srgbClr val="808080"/>
                </a:solidFill>
                <a:effectLst/>
                <a:latin typeface="Arial"/>
                <a:ea typeface="ＭＳ 明朝"/>
                <a:cs typeface="Times New Roman"/>
              </a:rPr>
            </a:br>
            <a:r>
              <a:rPr lang="tr-TR" sz="800" noProof="0" dirty="0" smtClean="0">
                <a:solidFill>
                  <a:srgbClr val="808080"/>
                </a:solidFill>
                <a:effectLst/>
                <a:latin typeface="Arial"/>
                <a:ea typeface="ＭＳ 明朝"/>
                <a:cs typeface="Times New Roman"/>
              </a:rPr>
              <a:t>Kanallarımızı müşteri alışkanlıkları ile nasıl bütünleştiriyoruz?</a:t>
            </a:r>
            <a:br>
              <a:rPr lang="tr-TR" sz="800" noProof="0" dirty="0" smtClean="0">
                <a:solidFill>
                  <a:srgbClr val="808080"/>
                </a:solidFill>
                <a:effectLst/>
                <a:latin typeface="Arial"/>
                <a:ea typeface="ＭＳ 明朝"/>
                <a:cs typeface="Times New Roman"/>
              </a:rPr>
            </a:br>
            <a:r>
              <a:rPr lang="tr-TR" sz="800" noProof="0" dirty="0" smtClean="0">
                <a:solidFill>
                  <a:srgbClr val="808080"/>
                </a:solidFill>
                <a:effectLst/>
                <a:latin typeface="Arial"/>
                <a:ea typeface="ＭＳ 明朝"/>
                <a:cs typeface="Times New Roman"/>
              </a:rPr>
              <a:t/>
            </a:r>
            <a:br>
              <a:rPr lang="tr-TR" sz="800" noProof="0" dirty="0" smtClean="0">
                <a:solidFill>
                  <a:srgbClr val="808080"/>
                </a:solidFill>
                <a:effectLst/>
                <a:latin typeface="Arial"/>
                <a:ea typeface="ＭＳ 明朝"/>
                <a:cs typeface="Times New Roman"/>
              </a:rPr>
            </a:br>
            <a:r>
              <a:rPr lang="tr-TR" sz="800" noProof="0" dirty="0" smtClean="0">
                <a:solidFill>
                  <a:srgbClr val="808080"/>
                </a:solidFill>
                <a:effectLst/>
                <a:latin typeface="Arial"/>
                <a:ea typeface="ＭＳ 明朝"/>
                <a:cs typeface="Times New Roman"/>
              </a:rPr>
              <a:t>KANAL AŞAMALARI: Farkındalık, Değerlendirme, </a:t>
            </a:r>
            <a:r>
              <a:rPr lang="tr-TR" sz="800" noProof="0" dirty="0" err="1" smtClean="0">
                <a:solidFill>
                  <a:srgbClr val="808080"/>
                </a:solidFill>
                <a:effectLst/>
                <a:latin typeface="Arial"/>
                <a:ea typeface="ＭＳ 明朝"/>
                <a:cs typeface="Times New Roman"/>
              </a:rPr>
              <a:t>Satınalma</a:t>
            </a:r>
            <a:r>
              <a:rPr lang="tr-TR" sz="800" noProof="0" dirty="0" smtClean="0">
                <a:solidFill>
                  <a:srgbClr val="808080"/>
                </a:solidFill>
                <a:effectLst/>
                <a:latin typeface="Arial"/>
                <a:ea typeface="ＭＳ 明朝"/>
                <a:cs typeface="Times New Roman"/>
              </a:rPr>
              <a:t>, Dağıtım, Satış Sonrası</a:t>
            </a:r>
            <a:r>
              <a:rPr lang="tr-TR" noProof="0" dirty="0" smtClean="0">
                <a:effectLst/>
              </a:rPr>
              <a:t> </a:t>
            </a:r>
            <a:endParaRPr lang="tr-TR" noProof="0" dirty="0" smtClean="0"/>
          </a:p>
        </p:txBody>
      </p:sp>
      <p:sp>
        <p:nvSpPr>
          <p:cNvPr id="19" name="Text Placeholder 8"/>
          <p:cNvSpPr>
            <a:spLocks noGrp="1"/>
          </p:cNvSpPr>
          <p:nvPr>
            <p:ph type="body" sz="quarter" idx="20" hasCustomPrompt="1"/>
          </p:nvPr>
        </p:nvSpPr>
        <p:spPr>
          <a:xfrm>
            <a:off x="309424" y="4876800"/>
            <a:ext cx="4561026" cy="1447800"/>
          </a:xfrm>
          <a:prstGeom prst="rect">
            <a:avLst/>
          </a:prstGeom>
          <a:solidFill>
            <a:srgbClr val="FFFFFF"/>
          </a:solidFill>
        </p:spPr>
        <p:txBody>
          <a:bodyPr vert="horz"/>
          <a:lstStyle>
            <a:lvl1pPr marL="0" marR="0" indent="0" algn="l" defTabSz="457200" rtl="0" eaLnBrk="1" fontAlgn="auto" latinLnBrk="0" hangingPunct="1">
              <a:lnSpc>
                <a:spcPct val="100000"/>
              </a:lnSpc>
              <a:spcBef>
                <a:spcPct val="20000"/>
              </a:spcBef>
              <a:spcAft>
                <a:spcPts val="0"/>
              </a:spcAft>
              <a:buClrTx/>
              <a:buSzTx/>
              <a:buFont typeface="Arial"/>
              <a:buNone/>
              <a:tabLst/>
              <a:defRPr lang="tr-TR" sz="800" smtClean="0">
                <a:effectLst/>
              </a:defRPr>
            </a:lvl1pPr>
          </a:lstStyle>
          <a:p>
            <a:r>
              <a:rPr lang="tr-TR" sz="800" noProof="0" dirty="0" smtClean="0">
                <a:solidFill>
                  <a:srgbClr val="808080"/>
                </a:solidFill>
                <a:effectLst/>
                <a:latin typeface="Arial"/>
                <a:ea typeface="ＭＳ 明朝"/>
                <a:cs typeface="Times New Roman"/>
              </a:rPr>
              <a:t>İş modelimizin en önemli maliyet noktaları nelerdir? Temel kaynaklarımızdan en pahalı olanı hangisidir? Temel etkinliklerimizden en pahalı olanı hangisidir?</a:t>
            </a:r>
            <a:br>
              <a:rPr lang="tr-TR" sz="800" noProof="0" dirty="0" smtClean="0">
                <a:solidFill>
                  <a:srgbClr val="808080"/>
                </a:solidFill>
                <a:effectLst/>
                <a:latin typeface="Arial"/>
                <a:ea typeface="ＭＳ 明朝"/>
                <a:cs typeface="Times New Roman"/>
              </a:rPr>
            </a:br>
            <a:r>
              <a:rPr lang="tr-TR" sz="800" noProof="0" dirty="0" smtClean="0">
                <a:solidFill>
                  <a:srgbClr val="808080"/>
                </a:solidFill>
                <a:effectLst/>
                <a:latin typeface="Arial"/>
                <a:ea typeface="ＭＳ 明朝"/>
                <a:cs typeface="Times New Roman"/>
              </a:rPr>
              <a:t/>
            </a:r>
            <a:br>
              <a:rPr lang="tr-TR" sz="800" noProof="0" dirty="0" smtClean="0">
                <a:solidFill>
                  <a:srgbClr val="808080"/>
                </a:solidFill>
                <a:effectLst/>
                <a:latin typeface="Arial"/>
                <a:ea typeface="ＭＳ 明朝"/>
                <a:cs typeface="Times New Roman"/>
              </a:rPr>
            </a:br>
            <a:r>
              <a:rPr lang="tr-TR" sz="800" noProof="0" dirty="0" smtClean="0">
                <a:solidFill>
                  <a:srgbClr val="808080"/>
                </a:solidFill>
                <a:effectLst/>
                <a:latin typeface="Arial"/>
                <a:ea typeface="ＭＳ 明朝"/>
                <a:cs typeface="Times New Roman"/>
              </a:rPr>
              <a:t>İŞİNİZ DAHA ÇOK: Maliyet </a:t>
            </a:r>
            <a:r>
              <a:rPr lang="tr-TR" sz="800" noProof="0" dirty="0" err="1" smtClean="0">
                <a:solidFill>
                  <a:srgbClr val="808080"/>
                </a:solidFill>
                <a:effectLst/>
                <a:latin typeface="Arial"/>
                <a:ea typeface="ＭＳ 明朝"/>
                <a:cs typeface="Times New Roman"/>
              </a:rPr>
              <a:t>ağırlıki</a:t>
            </a:r>
            <a:r>
              <a:rPr lang="tr-TR" sz="800" noProof="0" dirty="0" smtClean="0">
                <a:solidFill>
                  <a:srgbClr val="808080"/>
                </a:solidFill>
                <a:effectLst/>
                <a:latin typeface="Arial"/>
                <a:ea typeface="ＭＳ 明朝"/>
                <a:cs typeface="Times New Roman"/>
              </a:rPr>
              <a:t> mi? (yalın maliyet yapısı, düşük fiyat değer önerisi, maksimum otomasyon, yoğun dışarıya yaptırma) Değer ağırlıklı mı? (değer yaratmaya odaklı, üst düzey değer önerisi)</a:t>
            </a:r>
            <a:br>
              <a:rPr lang="tr-TR" sz="800" noProof="0" dirty="0" smtClean="0">
                <a:solidFill>
                  <a:srgbClr val="808080"/>
                </a:solidFill>
                <a:effectLst/>
                <a:latin typeface="Arial"/>
                <a:ea typeface="ＭＳ 明朝"/>
                <a:cs typeface="Times New Roman"/>
              </a:rPr>
            </a:br>
            <a:r>
              <a:rPr lang="tr-TR" sz="800" noProof="0" dirty="0" smtClean="0">
                <a:solidFill>
                  <a:srgbClr val="808080"/>
                </a:solidFill>
                <a:effectLst/>
                <a:latin typeface="Arial"/>
                <a:ea typeface="ＭＳ 明朝"/>
                <a:cs typeface="Times New Roman"/>
              </a:rPr>
              <a:t/>
            </a:r>
            <a:br>
              <a:rPr lang="tr-TR" sz="800" noProof="0" dirty="0" smtClean="0">
                <a:solidFill>
                  <a:srgbClr val="808080"/>
                </a:solidFill>
                <a:effectLst/>
                <a:latin typeface="Arial"/>
                <a:ea typeface="ＭＳ 明朝"/>
                <a:cs typeface="Times New Roman"/>
              </a:rPr>
            </a:br>
            <a:r>
              <a:rPr lang="tr-TR" sz="800" noProof="0" dirty="0" smtClean="0">
                <a:solidFill>
                  <a:srgbClr val="808080"/>
                </a:solidFill>
                <a:effectLst/>
                <a:latin typeface="Arial"/>
                <a:ea typeface="ＭＳ 明朝"/>
                <a:cs typeface="Times New Roman"/>
              </a:rPr>
              <a:t>ÖRNEK ÖZELLİKLER: Sabit maliyet (maaş, kira, </a:t>
            </a:r>
            <a:r>
              <a:rPr lang="tr-TR" sz="800" noProof="0" dirty="0" err="1" smtClean="0">
                <a:solidFill>
                  <a:srgbClr val="808080"/>
                </a:solidFill>
                <a:effectLst/>
                <a:latin typeface="Arial"/>
                <a:ea typeface="ＭＳ 明朝"/>
                <a:cs typeface="Times New Roman"/>
              </a:rPr>
              <a:t>isitma</a:t>
            </a:r>
            <a:r>
              <a:rPr lang="tr-TR" sz="800" noProof="0" dirty="0" smtClean="0">
                <a:solidFill>
                  <a:srgbClr val="808080"/>
                </a:solidFill>
                <a:effectLst/>
                <a:latin typeface="Arial"/>
                <a:ea typeface="ＭＳ 明朝"/>
                <a:cs typeface="Times New Roman"/>
              </a:rPr>
              <a:t>, su, vs.), Değişken maliyetler, Ölçek ekonomileri, Kapsam ekonomileri </a:t>
            </a:r>
            <a:endParaRPr lang="tr-TR" noProof="0" dirty="0" smtClean="0"/>
          </a:p>
        </p:txBody>
      </p:sp>
      <p:sp>
        <p:nvSpPr>
          <p:cNvPr id="20" name="Text Placeholder 8"/>
          <p:cNvSpPr>
            <a:spLocks noGrp="1"/>
          </p:cNvSpPr>
          <p:nvPr>
            <p:ph type="body" sz="quarter" idx="21" hasCustomPrompt="1"/>
          </p:nvPr>
        </p:nvSpPr>
        <p:spPr>
          <a:xfrm>
            <a:off x="5056350" y="4876800"/>
            <a:ext cx="4533783" cy="1447800"/>
          </a:xfrm>
          <a:prstGeom prst="rect">
            <a:avLst/>
          </a:prstGeom>
          <a:solidFill>
            <a:srgbClr val="FFFFFF"/>
          </a:solidFill>
        </p:spPr>
        <p:txBody>
          <a:bodyPr vert="horz"/>
          <a:lstStyle>
            <a:lvl1pPr marL="0" indent="0">
              <a:buNone/>
              <a:defRPr lang="tr-TR" sz="800" smtClean="0">
                <a:effectLst/>
              </a:defRPr>
            </a:lvl1pPr>
          </a:lstStyle>
          <a:p>
            <a:r>
              <a:rPr lang="tr-TR" sz="800" dirty="0" smtClean="0">
                <a:solidFill>
                  <a:srgbClr val="808080"/>
                </a:solidFill>
                <a:effectLst/>
                <a:latin typeface="Arial"/>
                <a:ea typeface="ＭＳ 明朝"/>
                <a:cs typeface="Times New Roman"/>
              </a:rPr>
              <a:t>Müşterilerimiz gerçekten hangi değerler için para ödemeyi kabul ediyor? Şu anda neler için ödeme yapıyorlar? Şu anda nasıl ödeme yapıyorlar? Nasıl ödeme yapmayı tercih ederler? Her Gelir Kaynağının toplam gelire katkısı ne kadardır?</a:t>
            </a:r>
            <a:br>
              <a:rPr lang="tr-TR" sz="800" dirty="0" smtClean="0">
                <a:solidFill>
                  <a:srgbClr val="808080"/>
                </a:solidFill>
                <a:effectLst/>
                <a:latin typeface="Arial"/>
                <a:ea typeface="ＭＳ 明朝"/>
                <a:cs typeface="Times New Roman"/>
              </a:rPr>
            </a:br>
            <a:r>
              <a:rPr lang="tr-TR" sz="800" dirty="0" smtClean="0">
                <a:solidFill>
                  <a:srgbClr val="808080"/>
                </a:solidFill>
                <a:effectLst/>
                <a:latin typeface="Arial"/>
                <a:ea typeface="ＭＳ 明朝"/>
                <a:cs typeface="Times New Roman"/>
              </a:rPr>
              <a:t/>
            </a:r>
            <a:br>
              <a:rPr lang="tr-TR" sz="800" dirty="0" smtClean="0">
                <a:solidFill>
                  <a:srgbClr val="808080"/>
                </a:solidFill>
                <a:effectLst/>
                <a:latin typeface="Arial"/>
                <a:ea typeface="ＭＳ 明朝"/>
                <a:cs typeface="Times New Roman"/>
              </a:rPr>
            </a:br>
            <a:r>
              <a:rPr lang="tr-TR" sz="800" dirty="0" smtClean="0">
                <a:solidFill>
                  <a:srgbClr val="808080"/>
                </a:solidFill>
                <a:effectLst/>
                <a:latin typeface="Arial"/>
                <a:ea typeface="ＭＳ 明朝"/>
                <a:cs typeface="Times New Roman"/>
              </a:rPr>
              <a:t>ÇEŞİTLER: Ürün Satışı, Kullanım Ücreti, Üyelik Aidatı, Ödünç verme / Kiralama / Leasing, Lisanslama, Komisyon, Reklam</a:t>
            </a:r>
            <a:r>
              <a:rPr lang="en-GB" sz="1200" dirty="0" smtClean="0">
                <a:solidFill>
                  <a:schemeClr val="tx1"/>
                </a:solidFill>
                <a:effectLst/>
                <a:latin typeface="Cambria"/>
                <a:ea typeface="ＭＳ 明朝"/>
                <a:cs typeface="Times New Roman"/>
              </a:rPr>
              <a:t/>
            </a:r>
            <a:br>
              <a:rPr lang="en-GB" sz="1200" dirty="0" smtClean="0">
                <a:solidFill>
                  <a:schemeClr val="tx1"/>
                </a:solidFill>
                <a:effectLst/>
                <a:latin typeface="Cambria"/>
                <a:ea typeface="ＭＳ 明朝"/>
                <a:cs typeface="Times New Roman"/>
              </a:rPr>
            </a:br>
            <a:r>
              <a:rPr lang="tr-TR" sz="800" dirty="0" smtClean="0">
                <a:solidFill>
                  <a:srgbClr val="808080"/>
                </a:solidFill>
                <a:effectLst/>
                <a:latin typeface="Arial"/>
                <a:ea typeface="ＭＳ 明朝"/>
                <a:cs typeface="Times New Roman"/>
              </a:rPr>
              <a:t>SABİT FİYATLANDIRMA: Liste Fiyatı, Ürün Özelliklerine göre fiyatlandırma, Müşteri Kesitine göre fiyatlandırma, Hacme </a:t>
            </a:r>
            <a:r>
              <a:rPr lang="tr-TR" sz="800" dirty="0" err="1" smtClean="0">
                <a:solidFill>
                  <a:srgbClr val="808080"/>
                </a:solidFill>
                <a:effectLst/>
                <a:latin typeface="Arial"/>
                <a:ea typeface="ＭＳ 明朝"/>
                <a:cs typeface="Times New Roman"/>
              </a:rPr>
              <a:t>dayali</a:t>
            </a:r>
            <a:r>
              <a:rPr lang="en-GB" sz="1200" dirty="0" smtClean="0">
                <a:solidFill>
                  <a:schemeClr val="tx1"/>
                </a:solidFill>
                <a:effectLst/>
                <a:latin typeface="Cambria"/>
                <a:ea typeface="ＭＳ 明朝"/>
                <a:cs typeface="Times New Roman"/>
              </a:rPr>
              <a:t/>
            </a:r>
            <a:br>
              <a:rPr lang="en-GB" sz="1200" dirty="0" smtClean="0">
                <a:solidFill>
                  <a:schemeClr val="tx1"/>
                </a:solidFill>
                <a:effectLst/>
                <a:latin typeface="Cambria"/>
                <a:ea typeface="ＭＳ 明朝"/>
                <a:cs typeface="Times New Roman"/>
              </a:rPr>
            </a:br>
            <a:r>
              <a:rPr lang="tr-TR" sz="800" dirty="0" smtClean="0">
                <a:solidFill>
                  <a:srgbClr val="808080"/>
                </a:solidFill>
                <a:effectLst/>
                <a:latin typeface="Arial"/>
                <a:ea typeface="ＭＳ 明朝"/>
                <a:cs typeface="Times New Roman"/>
              </a:rPr>
              <a:t>DİNAMİK FİYATLANDIRMA: Pazarlık Usulü, Getiri Yönetimi, Gerçek Zamanlı Pazar</a:t>
            </a:r>
            <a:r>
              <a:rPr lang="en-GB" dirty="0" smtClean="0">
                <a:effectLst/>
              </a:rPr>
              <a:t> </a:t>
            </a:r>
            <a:endParaRPr lang="tr-TR" noProof="0" dirty="0" smtClean="0"/>
          </a:p>
        </p:txBody>
      </p:sp>
      <p:sp>
        <p:nvSpPr>
          <p:cNvPr id="22" name="Text Placeholder 8"/>
          <p:cNvSpPr>
            <a:spLocks noGrp="1"/>
          </p:cNvSpPr>
          <p:nvPr>
            <p:ph type="body" sz="quarter" idx="22" hasCustomPrompt="1"/>
          </p:nvPr>
        </p:nvSpPr>
        <p:spPr>
          <a:xfrm>
            <a:off x="3962400" y="381000"/>
            <a:ext cx="1403350" cy="228600"/>
          </a:xfrm>
          <a:prstGeom prst="rect">
            <a:avLst/>
          </a:prstGeom>
          <a:solidFill>
            <a:srgbClr val="FFFFFF"/>
          </a:solidFill>
          <a:ln>
            <a:noFill/>
          </a:ln>
        </p:spPr>
        <p:txBody>
          <a:bodyPr vert="horz"/>
          <a:lstStyle>
            <a:lvl1pPr marL="0" indent="0">
              <a:buNone/>
              <a:defRPr sz="900" baseline="0"/>
            </a:lvl1pPr>
          </a:lstStyle>
          <a:p>
            <a:pPr lvl="0"/>
            <a:r>
              <a:rPr lang="tr-TR" noProof="0" smtClean="0"/>
              <a:t>Şirket</a:t>
            </a:r>
            <a:endParaRPr lang="tr-TR" noProof="0"/>
          </a:p>
        </p:txBody>
      </p:sp>
      <p:sp>
        <p:nvSpPr>
          <p:cNvPr id="23" name="Text Placeholder 8"/>
          <p:cNvSpPr>
            <a:spLocks noGrp="1"/>
          </p:cNvSpPr>
          <p:nvPr>
            <p:ph type="body" sz="quarter" idx="23" hasCustomPrompt="1"/>
          </p:nvPr>
        </p:nvSpPr>
        <p:spPr>
          <a:xfrm>
            <a:off x="5685201" y="381000"/>
            <a:ext cx="1403350" cy="228600"/>
          </a:xfrm>
          <a:prstGeom prst="rect">
            <a:avLst/>
          </a:prstGeom>
          <a:solidFill>
            <a:srgbClr val="FFFFFF"/>
          </a:solidFill>
          <a:ln>
            <a:noFill/>
          </a:ln>
        </p:spPr>
        <p:txBody>
          <a:bodyPr vert="horz"/>
          <a:lstStyle>
            <a:lvl1pPr marL="0" indent="0">
              <a:buNone/>
              <a:defRPr sz="900"/>
            </a:lvl1pPr>
          </a:lstStyle>
          <a:p>
            <a:pPr lvl="0"/>
            <a:r>
              <a:rPr lang="tr-TR" noProof="0" smtClean="0"/>
              <a:t>İsim1, İsim2, ...</a:t>
            </a:r>
            <a:endParaRPr lang="tr-TR" noProof="0"/>
          </a:p>
        </p:txBody>
      </p:sp>
      <p:sp>
        <p:nvSpPr>
          <p:cNvPr id="24" name="Text Placeholder 8"/>
          <p:cNvSpPr>
            <a:spLocks noGrp="1"/>
          </p:cNvSpPr>
          <p:nvPr>
            <p:ph type="body" sz="quarter" idx="24" hasCustomPrompt="1"/>
          </p:nvPr>
        </p:nvSpPr>
        <p:spPr>
          <a:xfrm>
            <a:off x="7759700" y="381000"/>
            <a:ext cx="1155700" cy="228600"/>
          </a:xfrm>
          <a:prstGeom prst="rect">
            <a:avLst/>
          </a:prstGeom>
          <a:solidFill>
            <a:srgbClr val="FFFFFF"/>
          </a:solidFill>
          <a:ln>
            <a:noFill/>
          </a:ln>
        </p:spPr>
        <p:txBody>
          <a:bodyPr vert="horz"/>
          <a:lstStyle>
            <a:lvl1pPr marL="0" indent="0">
              <a:buNone/>
              <a:defRPr sz="900"/>
            </a:lvl1pPr>
          </a:lstStyle>
          <a:p>
            <a:pPr lvl="0"/>
            <a:r>
              <a:rPr lang="tr-TR" noProof="0" smtClean="0"/>
              <a:t>GG/AA/YYYY</a:t>
            </a:r>
            <a:endParaRPr lang="tr-TR" noProof="0"/>
          </a:p>
        </p:txBody>
      </p:sp>
      <p:sp>
        <p:nvSpPr>
          <p:cNvPr id="25" name="Text Placeholder 8"/>
          <p:cNvSpPr>
            <a:spLocks noGrp="1"/>
          </p:cNvSpPr>
          <p:nvPr>
            <p:ph type="body" sz="quarter" idx="25" hasCustomPrompt="1"/>
          </p:nvPr>
        </p:nvSpPr>
        <p:spPr>
          <a:xfrm>
            <a:off x="9245600" y="381000"/>
            <a:ext cx="412750" cy="228600"/>
          </a:xfrm>
          <a:prstGeom prst="rect">
            <a:avLst/>
          </a:prstGeom>
          <a:solidFill>
            <a:srgbClr val="FFFFFF"/>
          </a:solidFill>
          <a:ln>
            <a:noFill/>
          </a:ln>
        </p:spPr>
        <p:txBody>
          <a:bodyPr vert="horz"/>
          <a:lstStyle>
            <a:lvl1pPr marL="0" indent="0">
              <a:buNone/>
              <a:defRPr sz="900"/>
            </a:lvl1pPr>
          </a:lstStyle>
          <a:p>
            <a:pPr lvl="0"/>
            <a:r>
              <a:rPr lang="tr-TR" noProof="0" smtClean="0"/>
              <a:t>X.Y</a:t>
            </a:r>
            <a:endParaRPr lang="tr-TR" noProof="0"/>
          </a:p>
        </p:txBody>
      </p:sp>
    </p:spTree>
    <p:extLst>
      <p:ext uri="{BB962C8B-B14F-4D97-AF65-F5344CB8AC3E}">
        <p14:creationId xmlns:p14="http://schemas.microsoft.com/office/powerpoint/2010/main" val="375517350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5" Type="http://schemas.openxmlformats.org/officeDocument/2006/relationships/image" Target="../media/image3.png"/><Relationship Id="rId6" Type="http://schemas.openxmlformats.org/officeDocument/2006/relationships/image" Target="../media/image4.png"/><Relationship Id="rId7" Type="http://schemas.openxmlformats.org/officeDocument/2006/relationships/image" Target="../media/image5.png"/><Relationship Id="rId8" Type="http://schemas.openxmlformats.org/officeDocument/2006/relationships/image" Target="../media/image6.png"/><Relationship Id="rId9" Type="http://schemas.openxmlformats.org/officeDocument/2006/relationships/image" Target="../media/image7.png"/><Relationship Id="rId10" Type="http://schemas.openxmlformats.org/officeDocument/2006/relationships/image" Target="../media/image8.png"/><Relationship Id="rId11" Type="http://schemas.openxmlformats.org/officeDocument/2006/relationships/image" Target="../media/image9.png"/><Relationship Id="rId1" Type="http://schemas.openxmlformats.org/officeDocument/2006/relationships/slideLayout" Target="../slideLayouts/slideLayout1.xml"/><Relationship Id="rId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1F1F1"/>
        </a:solidFill>
        <a:effectLst/>
      </p:bgPr>
    </p:bg>
    <p:spTree>
      <p:nvGrpSpPr>
        <p:cNvPr id="1" name=""/>
        <p:cNvGrpSpPr/>
        <p:nvPr/>
      </p:nvGrpSpPr>
      <p:grpSpPr>
        <a:xfrm>
          <a:off x="0" y="0"/>
          <a:ext cx="0" cy="0"/>
          <a:chOff x="0" y="0"/>
          <a:chExt cx="0" cy="0"/>
        </a:xfrm>
      </p:grpSpPr>
      <p:sp>
        <p:nvSpPr>
          <p:cNvPr id="24" name="Rectangle 23"/>
          <p:cNvSpPr/>
          <p:nvPr userDrawn="1"/>
        </p:nvSpPr>
        <p:spPr>
          <a:xfrm>
            <a:off x="244318" y="762000"/>
            <a:ext cx="9407284" cy="5638800"/>
          </a:xfrm>
          <a:prstGeom prst="rect">
            <a:avLst/>
          </a:prstGeom>
          <a:solidFill>
            <a:srgbClr val="FFFFFF"/>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tr-TR" noProof="0" dirty="0"/>
          </a:p>
        </p:txBody>
      </p:sp>
      <p:sp>
        <p:nvSpPr>
          <p:cNvPr id="7" name="TextBox 6"/>
          <p:cNvSpPr txBox="1"/>
          <p:nvPr userDrawn="1"/>
        </p:nvSpPr>
        <p:spPr>
          <a:xfrm>
            <a:off x="247650" y="304800"/>
            <a:ext cx="2571750" cy="338554"/>
          </a:xfrm>
          <a:prstGeom prst="rect">
            <a:avLst/>
          </a:prstGeom>
          <a:noFill/>
        </p:spPr>
        <p:txBody>
          <a:bodyPr wrap="square" rtlCol="0">
            <a:spAutoFit/>
          </a:bodyPr>
          <a:lstStyle/>
          <a:p>
            <a:r>
              <a:rPr lang="tr-TR" sz="1600" b="1" noProof="0" dirty="0" smtClean="0">
                <a:latin typeface="Arial"/>
                <a:cs typeface="Arial"/>
              </a:rPr>
              <a:t>Kanvas İş Modeli</a:t>
            </a:r>
          </a:p>
        </p:txBody>
      </p:sp>
      <p:sp>
        <p:nvSpPr>
          <p:cNvPr id="8" name="TextBox 7"/>
          <p:cNvSpPr txBox="1"/>
          <p:nvPr userDrawn="1"/>
        </p:nvSpPr>
        <p:spPr>
          <a:xfrm>
            <a:off x="3861505" y="184570"/>
            <a:ext cx="1403350" cy="200055"/>
          </a:xfrm>
          <a:prstGeom prst="rect">
            <a:avLst/>
          </a:prstGeom>
          <a:noFill/>
        </p:spPr>
        <p:txBody>
          <a:bodyPr wrap="square" rtlCol="0">
            <a:spAutoFit/>
          </a:bodyPr>
          <a:lstStyle/>
          <a:p>
            <a:r>
              <a:rPr lang="tr-TR" sz="700" b="0" i="1" noProof="0" smtClean="0">
                <a:latin typeface="Arial"/>
                <a:cs typeface="Arial"/>
              </a:rPr>
              <a:t>Kim için hazırlandı:</a:t>
            </a:r>
            <a:endParaRPr lang="tr-TR" sz="700" b="0" i="1" noProof="0">
              <a:latin typeface="Arial"/>
              <a:cs typeface="Arial"/>
            </a:endParaRPr>
          </a:p>
        </p:txBody>
      </p:sp>
      <p:sp>
        <p:nvSpPr>
          <p:cNvPr id="9" name="TextBox 8"/>
          <p:cNvSpPr txBox="1"/>
          <p:nvPr userDrawn="1"/>
        </p:nvSpPr>
        <p:spPr>
          <a:xfrm>
            <a:off x="5585882" y="180946"/>
            <a:ext cx="1403350" cy="200055"/>
          </a:xfrm>
          <a:prstGeom prst="rect">
            <a:avLst/>
          </a:prstGeom>
          <a:noFill/>
        </p:spPr>
        <p:txBody>
          <a:bodyPr wrap="square" rtlCol="0">
            <a:spAutoFit/>
          </a:bodyPr>
          <a:lstStyle/>
          <a:p>
            <a:r>
              <a:rPr lang="tr-TR" sz="700" b="0" i="1" noProof="0" smtClean="0">
                <a:latin typeface="Arial"/>
                <a:cs typeface="Arial"/>
              </a:rPr>
              <a:t>Tasarlayan:</a:t>
            </a:r>
            <a:endParaRPr lang="tr-TR" sz="700" b="0" i="1" noProof="0">
              <a:latin typeface="Arial"/>
              <a:cs typeface="Arial"/>
            </a:endParaRPr>
          </a:p>
        </p:txBody>
      </p:sp>
      <p:sp>
        <p:nvSpPr>
          <p:cNvPr id="10" name="TextBox 9"/>
          <p:cNvSpPr txBox="1"/>
          <p:nvPr userDrawn="1"/>
        </p:nvSpPr>
        <p:spPr>
          <a:xfrm>
            <a:off x="7664579" y="180946"/>
            <a:ext cx="1214131" cy="203679"/>
          </a:xfrm>
          <a:prstGeom prst="rect">
            <a:avLst/>
          </a:prstGeom>
          <a:noFill/>
        </p:spPr>
        <p:txBody>
          <a:bodyPr wrap="square" rtlCol="0">
            <a:spAutoFit/>
          </a:bodyPr>
          <a:lstStyle/>
          <a:p>
            <a:r>
              <a:rPr lang="tr-TR" sz="700" b="0" i="1" noProof="0" smtClean="0">
                <a:latin typeface="Arial"/>
                <a:cs typeface="Arial"/>
              </a:rPr>
              <a:t>Tarih:</a:t>
            </a:r>
            <a:endParaRPr lang="tr-TR" sz="700" b="0" i="1" noProof="0">
              <a:latin typeface="Arial"/>
              <a:cs typeface="Arial"/>
            </a:endParaRPr>
          </a:p>
        </p:txBody>
      </p:sp>
      <p:sp>
        <p:nvSpPr>
          <p:cNvPr id="11" name="TextBox 10"/>
          <p:cNvSpPr txBox="1"/>
          <p:nvPr userDrawn="1"/>
        </p:nvSpPr>
        <p:spPr>
          <a:xfrm>
            <a:off x="9142085" y="180946"/>
            <a:ext cx="620313" cy="200055"/>
          </a:xfrm>
          <a:prstGeom prst="rect">
            <a:avLst/>
          </a:prstGeom>
          <a:noFill/>
        </p:spPr>
        <p:txBody>
          <a:bodyPr wrap="square" rtlCol="0">
            <a:spAutoFit/>
          </a:bodyPr>
          <a:lstStyle/>
          <a:p>
            <a:r>
              <a:rPr lang="tr-TR" sz="700" b="0" i="1" noProof="0" smtClean="0">
                <a:latin typeface="Arial"/>
                <a:cs typeface="Arial"/>
              </a:rPr>
              <a:t>Versiyon:</a:t>
            </a:r>
            <a:endParaRPr lang="tr-TR" sz="700" b="0" i="1" noProof="0">
              <a:latin typeface="Arial"/>
              <a:cs typeface="Arial"/>
            </a:endParaRPr>
          </a:p>
        </p:txBody>
      </p:sp>
      <p:sp>
        <p:nvSpPr>
          <p:cNvPr id="12" name="TextBox 11"/>
          <p:cNvSpPr txBox="1"/>
          <p:nvPr userDrawn="1"/>
        </p:nvSpPr>
        <p:spPr>
          <a:xfrm>
            <a:off x="244318" y="788699"/>
            <a:ext cx="1749667" cy="246221"/>
          </a:xfrm>
          <a:prstGeom prst="rect">
            <a:avLst/>
          </a:prstGeom>
          <a:noFill/>
          <a:ln>
            <a:noFill/>
          </a:ln>
        </p:spPr>
        <p:txBody>
          <a:bodyPr wrap="square" rtlCol="0">
            <a:spAutoFit/>
          </a:bodyPr>
          <a:lstStyle/>
          <a:p>
            <a:r>
              <a:rPr lang="tr-TR" sz="1000" b="1" noProof="0" smtClean="0">
                <a:latin typeface="Arial"/>
                <a:cs typeface="Arial"/>
              </a:rPr>
              <a:t>Kilit Ortaklar</a:t>
            </a:r>
            <a:endParaRPr lang="tr-TR" sz="1000" b="1" noProof="0">
              <a:latin typeface="Arial"/>
              <a:cs typeface="Arial"/>
            </a:endParaRPr>
          </a:p>
        </p:txBody>
      </p:sp>
      <p:sp>
        <p:nvSpPr>
          <p:cNvPr id="14" name="TextBox 13"/>
          <p:cNvSpPr txBox="1"/>
          <p:nvPr userDrawn="1"/>
        </p:nvSpPr>
        <p:spPr>
          <a:xfrm>
            <a:off x="244318" y="4572001"/>
            <a:ext cx="1749667" cy="246221"/>
          </a:xfrm>
          <a:prstGeom prst="rect">
            <a:avLst/>
          </a:prstGeom>
          <a:noFill/>
          <a:ln>
            <a:noFill/>
          </a:ln>
        </p:spPr>
        <p:txBody>
          <a:bodyPr wrap="square" rtlCol="0">
            <a:spAutoFit/>
          </a:bodyPr>
          <a:lstStyle/>
          <a:p>
            <a:r>
              <a:rPr lang="tr-TR" sz="1000" b="1" noProof="0" smtClean="0">
                <a:latin typeface="Arial"/>
                <a:cs typeface="Arial"/>
              </a:rPr>
              <a:t>Maliyet Yapısı</a:t>
            </a:r>
            <a:endParaRPr lang="tr-TR" sz="1000" b="1" noProof="0">
              <a:latin typeface="Arial"/>
              <a:cs typeface="Arial"/>
            </a:endParaRPr>
          </a:p>
        </p:txBody>
      </p:sp>
      <p:sp>
        <p:nvSpPr>
          <p:cNvPr id="15" name="TextBox 14"/>
          <p:cNvSpPr txBox="1"/>
          <p:nvPr userDrawn="1"/>
        </p:nvSpPr>
        <p:spPr>
          <a:xfrm>
            <a:off x="2124850" y="788699"/>
            <a:ext cx="1749667" cy="246221"/>
          </a:xfrm>
          <a:prstGeom prst="rect">
            <a:avLst/>
          </a:prstGeom>
          <a:noFill/>
          <a:ln>
            <a:noFill/>
          </a:ln>
        </p:spPr>
        <p:txBody>
          <a:bodyPr wrap="square" rtlCol="0">
            <a:spAutoFit/>
          </a:bodyPr>
          <a:lstStyle/>
          <a:p>
            <a:r>
              <a:rPr lang="tr-TR" sz="1000" b="1" noProof="0" smtClean="0">
                <a:latin typeface="Arial"/>
                <a:cs typeface="Arial"/>
              </a:rPr>
              <a:t>Kilit Etkinlikler</a:t>
            </a:r>
            <a:endParaRPr lang="tr-TR" sz="1000" b="1" noProof="0">
              <a:latin typeface="Arial"/>
              <a:cs typeface="Arial"/>
            </a:endParaRPr>
          </a:p>
        </p:txBody>
      </p:sp>
      <p:sp>
        <p:nvSpPr>
          <p:cNvPr id="16" name="TextBox 15"/>
          <p:cNvSpPr txBox="1"/>
          <p:nvPr userDrawn="1"/>
        </p:nvSpPr>
        <p:spPr>
          <a:xfrm>
            <a:off x="2124850" y="2649380"/>
            <a:ext cx="1749667" cy="246221"/>
          </a:xfrm>
          <a:prstGeom prst="rect">
            <a:avLst/>
          </a:prstGeom>
          <a:noFill/>
          <a:ln>
            <a:noFill/>
          </a:ln>
        </p:spPr>
        <p:txBody>
          <a:bodyPr wrap="square" rtlCol="0">
            <a:spAutoFit/>
          </a:bodyPr>
          <a:lstStyle/>
          <a:p>
            <a:r>
              <a:rPr lang="tr-TR" sz="1000" b="1" noProof="0" smtClean="0">
                <a:latin typeface="Arial"/>
                <a:cs typeface="Arial"/>
              </a:rPr>
              <a:t>Kilit Kaynaklar</a:t>
            </a:r>
            <a:endParaRPr lang="tr-TR" sz="1000" b="1" noProof="0">
              <a:latin typeface="Arial"/>
              <a:cs typeface="Arial"/>
            </a:endParaRPr>
          </a:p>
        </p:txBody>
      </p:sp>
      <p:sp>
        <p:nvSpPr>
          <p:cNvPr id="17" name="TextBox 16"/>
          <p:cNvSpPr txBox="1"/>
          <p:nvPr userDrawn="1"/>
        </p:nvSpPr>
        <p:spPr>
          <a:xfrm>
            <a:off x="4026007" y="788699"/>
            <a:ext cx="1749667" cy="246221"/>
          </a:xfrm>
          <a:prstGeom prst="rect">
            <a:avLst/>
          </a:prstGeom>
          <a:noFill/>
          <a:ln>
            <a:noFill/>
          </a:ln>
        </p:spPr>
        <p:txBody>
          <a:bodyPr wrap="square" rtlCol="0">
            <a:spAutoFit/>
          </a:bodyPr>
          <a:lstStyle/>
          <a:p>
            <a:r>
              <a:rPr lang="tr-TR" sz="1000" b="1" baseline="0" noProof="0" smtClean="0">
                <a:latin typeface="Arial"/>
                <a:cs typeface="Arial"/>
              </a:rPr>
              <a:t>Değer Önerileri</a:t>
            </a:r>
            <a:endParaRPr lang="tr-TR" sz="1000" b="1" noProof="0">
              <a:latin typeface="Arial"/>
              <a:cs typeface="Arial"/>
            </a:endParaRPr>
          </a:p>
        </p:txBody>
      </p:sp>
      <p:sp>
        <p:nvSpPr>
          <p:cNvPr id="19" name="TextBox 18"/>
          <p:cNvSpPr txBox="1"/>
          <p:nvPr userDrawn="1"/>
        </p:nvSpPr>
        <p:spPr>
          <a:xfrm>
            <a:off x="5919324" y="783159"/>
            <a:ext cx="1749667" cy="246221"/>
          </a:xfrm>
          <a:prstGeom prst="rect">
            <a:avLst/>
          </a:prstGeom>
          <a:noFill/>
          <a:ln>
            <a:noFill/>
          </a:ln>
        </p:spPr>
        <p:txBody>
          <a:bodyPr wrap="square" rtlCol="0">
            <a:spAutoFit/>
          </a:bodyPr>
          <a:lstStyle/>
          <a:p>
            <a:r>
              <a:rPr lang="tr-TR" sz="1000" b="1" noProof="0" smtClean="0">
                <a:latin typeface="Arial"/>
                <a:cs typeface="Arial"/>
              </a:rPr>
              <a:t>Müşteri İlişkileri</a:t>
            </a:r>
            <a:endParaRPr lang="tr-TR" sz="1000" b="1" noProof="0">
              <a:latin typeface="Arial"/>
              <a:cs typeface="Arial"/>
            </a:endParaRPr>
          </a:p>
        </p:txBody>
      </p:sp>
      <p:sp>
        <p:nvSpPr>
          <p:cNvPr id="20" name="TextBox 19"/>
          <p:cNvSpPr txBox="1"/>
          <p:nvPr userDrawn="1"/>
        </p:nvSpPr>
        <p:spPr>
          <a:xfrm>
            <a:off x="5919324" y="2643840"/>
            <a:ext cx="1749667" cy="246221"/>
          </a:xfrm>
          <a:prstGeom prst="rect">
            <a:avLst/>
          </a:prstGeom>
          <a:noFill/>
          <a:ln>
            <a:noFill/>
          </a:ln>
        </p:spPr>
        <p:txBody>
          <a:bodyPr wrap="square" rtlCol="0">
            <a:spAutoFit/>
          </a:bodyPr>
          <a:lstStyle/>
          <a:p>
            <a:r>
              <a:rPr lang="tr-TR" sz="1000" b="1" noProof="0" smtClean="0">
                <a:latin typeface="Arial"/>
                <a:cs typeface="Arial"/>
              </a:rPr>
              <a:t>Kanallar</a:t>
            </a:r>
            <a:endParaRPr lang="tr-TR" sz="1000" b="1" noProof="0">
              <a:latin typeface="Arial"/>
              <a:cs typeface="Arial"/>
            </a:endParaRPr>
          </a:p>
        </p:txBody>
      </p:sp>
      <p:sp>
        <p:nvSpPr>
          <p:cNvPr id="21" name="TextBox 20"/>
          <p:cNvSpPr txBox="1"/>
          <p:nvPr userDrawn="1"/>
        </p:nvSpPr>
        <p:spPr>
          <a:xfrm>
            <a:off x="7817974" y="788699"/>
            <a:ext cx="1749667" cy="246221"/>
          </a:xfrm>
          <a:prstGeom prst="rect">
            <a:avLst/>
          </a:prstGeom>
          <a:noFill/>
          <a:ln>
            <a:noFill/>
          </a:ln>
        </p:spPr>
        <p:txBody>
          <a:bodyPr wrap="square" rtlCol="0">
            <a:spAutoFit/>
          </a:bodyPr>
          <a:lstStyle/>
          <a:p>
            <a:r>
              <a:rPr lang="tr-TR" sz="1000" b="1" noProof="0" smtClean="0">
                <a:latin typeface="Arial"/>
                <a:cs typeface="Arial"/>
              </a:rPr>
              <a:t>Müşteri Kesitleri</a:t>
            </a:r>
            <a:endParaRPr lang="tr-TR" sz="1000" b="1" noProof="0">
              <a:latin typeface="Arial"/>
              <a:cs typeface="Arial"/>
            </a:endParaRPr>
          </a:p>
        </p:txBody>
      </p:sp>
      <p:sp>
        <p:nvSpPr>
          <p:cNvPr id="23" name="TextBox 22"/>
          <p:cNvSpPr txBox="1"/>
          <p:nvPr userDrawn="1"/>
        </p:nvSpPr>
        <p:spPr>
          <a:xfrm>
            <a:off x="4973800" y="4572001"/>
            <a:ext cx="1749667" cy="246221"/>
          </a:xfrm>
          <a:prstGeom prst="rect">
            <a:avLst/>
          </a:prstGeom>
          <a:noFill/>
          <a:ln>
            <a:noFill/>
          </a:ln>
        </p:spPr>
        <p:txBody>
          <a:bodyPr wrap="square" rtlCol="0">
            <a:spAutoFit/>
          </a:bodyPr>
          <a:lstStyle/>
          <a:p>
            <a:r>
              <a:rPr lang="tr-TR" sz="1000" b="1" noProof="0" smtClean="0">
                <a:latin typeface="Arial"/>
                <a:cs typeface="Arial"/>
              </a:rPr>
              <a:t>Gelir Kaynakları</a:t>
            </a:r>
            <a:endParaRPr lang="tr-TR" sz="1000" b="1" noProof="0">
              <a:latin typeface="Arial"/>
              <a:cs typeface="Arial"/>
            </a:endParaRPr>
          </a:p>
        </p:txBody>
      </p:sp>
      <p:sp>
        <p:nvSpPr>
          <p:cNvPr id="25" name="Rectangle 24"/>
          <p:cNvSpPr/>
          <p:nvPr userDrawn="1"/>
        </p:nvSpPr>
        <p:spPr>
          <a:xfrm>
            <a:off x="244318" y="762000"/>
            <a:ext cx="1880532" cy="3810000"/>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tr-TR" noProof="0"/>
          </a:p>
        </p:txBody>
      </p:sp>
      <p:sp>
        <p:nvSpPr>
          <p:cNvPr id="26" name="Rectangle 25"/>
          <p:cNvSpPr/>
          <p:nvPr userDrawn="1"/>
        </p:nvSpPr>
        <p:spPr>
          <a:xfrm>
            <a:off x="2124302" y="760851"/>
            <a:ext cx="1880532" cy="1882988"/>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tr-TR" noProof="0"/>
          </a:p>
        </p:txBody>
      </p:sp>
      <p:sp>
        <p:nvSpPr>
          <p:cNvPr id="27" name="Rectangle 26"/>
          <p:cNvSpPr/>
          <p:nvPr userDrawn="1"/>
        </p:nvSpPr>
        <p:spPr>
          <a:xfrm>
            <a:off x="2124302" y="2643840"/>
            <a:ext cx="1880532" cy="1928161"/>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tr-TR" noProof="0"/>
          </a:p>
        </p:txBody>
      </p:sp>
      <p:sp>
        <p:nvSpPr>
          <p:cNvPr id="28" name="Rectangle 27"/>
          <p:cNvSpPr/>
          <p:nvPr userDrawn="1"/>
        </p:nvSpPr>
        <p:spPr>
          <a:xfrm>
            <a:off x="4004834" y="762000"/>
            <a:ext cx="1880532" cy="3810000"/>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tr-TR" noProof="0"/>
          </a:p>
        </p:txBody>
      </p:sp>
      <p:sp>
        <p:nvSpPr>
          <p:cNvPr id="29" name="Rectangle 28"/>
          <p:cNvSpPr/>
          <p:nvPr userDrawn="1"/>
        </p:nvSpPr>
        <p:spPr>
          <a:xfrm>
            <a:off x="5884699" y="762000"/>
            <a:ext cx="1880532" cy="1882988"/>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tr-TR" noProof="0"/>
          </a:p>
        </p:txBody>
      </p:sp>
      <p:sp>
        <p:nvSpPr>
          <p:cNvPr id="30" name="Rectangle 29"/>
          <p:cNvSpPr/>
          <p:nvPr userDrawn="1"/>
        </p:nvSpPr>
        <p:spPr>
          <a:xfrm>
            <a:off x="5884699" y="2643840"/>
            <a:ext cx="1880532" cy="1928161"/>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tr-TR" noProof="0"/>
          </a:p>
        </p:txBody>
      </p:sp>
      <p:sp>
        <p:nvSpPr>
          <p:cNvPr id="31" name="Rectangle 30"/>
          <p:cNvSpPr/>
          <p:nvPr userDrawn="1"/>
        </p:nvSpPr>
        <p:spPr>
          <a:xfrm>
            <a:off x="7771070" y="762000"/>
            <a:ext cx="1880532" cy="3810000"/>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tr-TR" noProof="0"/>
          </a:p>
        </p:txBody>
      </p:sp>
      <p:sp>
        <p:nvSpPr>
          <p:cNvPr id="32" name="Rectangle 31"/>
          <p:cNvSpPr/>
          <p:nvPr userDrawn="1"/>
        </p:nvSpPr>
        <p:spPr>
          <a:xfrm>
            <a:off x="244318" y="4580696"/>
            <a:ext cx="4714165" cy="1820104"/>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tr-TR" noProof="0"/>
          </a:p>
        </p:txBody>
      </p:sp>
      <p:sp>
        <p:nvSpPr>
          <p:cNvPr id="33" name="Rectangle 32"/>
          <p:cNvSpPr/>
          <p:nvPr userDrawn="1"/>
        </p:nvSpPr>
        <p:spPr>
          <a:xfrm>
            <a:off x="4958483" y="4580696"/>
            <a:ext cx="4691700" cy="1820104"/>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tr-TR" noProof="0"/>
          </a:p>
        </p:txBody>
      </p:sp>
      <p:pic>
        <p:nvPicPr>
          <p:cNvPr id="34" name="Picture 13"/>
          <p:cNvPicPr>
            <a:picLocks noChangeAspect="1"/>
          </p:cNvPicPr>
          <p:nvPr userDrawn="1"/>
        </p:nvPicPr>
        <p:blipFill>
          <a:blip r:embed="rId3" cstate="print"/>
          <a:srcRect/>
          <a:stretch>
            <a:fillRect/>
          </a:stretch>
        </p:blipFill>
        <p:spPr bwMode="auto">
          <a:xfrm>
            <a:off x="8991600" y="706985"/>
            <a:ext cx="360000" cy="360000"/>
          </a:xfrm>
          <a:prstGeom prst="rect">
            <a:avLst/>
          </a:prstGeom>
          <a:noFill/>
          <a:ln w="9525">
            <a:noFill/>
            <a:miter lim="800000"/>
            <a:headEnd/>
            <a:tailEnd/>
          </a:ln>
        </p:spPr>
      </p:pic>
      <p:pic>
        <p:nvPicPr>
          <p:cNvPr id="35" name="Picture 14"/>
          <p:cNvPicPr>
            <a:picLocks noChangeAspect="1"/>
          </p:cNvPicPr>
          <p:nvPr userDrawn="1"/>
        </p:nvPicPr>
        <p:blipFill>
          <a:blip r:embed="rId4" cstate="print"/>
          <a:srcRect/>
          <a:stretch>
            <a:fillRect/>
          </a:stretch>
        </p:blipFill>
        <p:spPr bwMode="auto">
          <a:xfrm>
            <a:off x="5181600" y="711863"/>
            <a:ext cx="360000" cy="360000"/>
          </a:xfrm>
          <a:prstGeom prst="rect">
            <a:avLst/>
          </a:prstGeom>
          <a:noFill/>
          <a:ln w="9525">
            <a:noFill/>
            <a:miter lim="800000"/>
            <a:headEnd/>
            <a:tailEnd/>
          </a:ln>
        </p:spPr>
      </p:pic>
      <p:pic>
        <p:nvPicPr>
          <p:cNvPr id="36" name="Picture 16"/>
          <p:cNvPicPr>
            <a:picLocks noChangeAspect="1"/>
          </p:cNvPicPr>
          <p:nvPr userDrawn="1"/>
        </p:nvPicPr>
        <p:blipFill>
          <a:blip r:embed="rId5" cstate="print"/>
          <a:srcRect/>
          <a:stretch>
            <a:fillRect/>
          </a:stretch>
        </p:blipFill>
        <p:spPr bwMode="auto">
          <a:xfrm>
            <a:off x="7010400" y="706985"/>
            <a:ext cx="360000" cy="360000"/>
          </a:xfrm>
          <a:prstGeom prst="rect">
            <a:avLst/>
          </a:prstGeom>
          <a:noFill/>
          <a:ln w="9525">
            <a:noFill/>
            <a:miter lim="800000"/>
            <a:headEnd/>
            <a:tailEnd/>
          </a:ln>
        </p:spPr>
      </p:pic>
      <p:pic>
        <p:nvPicPr>
          <p:cNvPr id="37" name="Picture 17"/>
          <p:cNvPicPr>
            <a:picLocks noChangeAspect="1"/>
          </p:cNvPicPr>
          <p:nvPr userDrawn="1"/>
        </p:nvPicPr>
        <p:blipFill>
          <a:blip r:embed="rId6" cstate="print"/>
          <a:srcRect l="11171"/>
          <a:stretch>
            <a:fillRect/>
          </a:stretch>
        </p:blipFill>
        <p:spPr bwMode="auto">
          <a:xfrm>
            <a:off x="6117000" y="4495800"/>
            <a:ext cx="360000" cy="360000"/>
          </a:xfrm>
          <a:prstGeom prst="rect">
            <a:avLst/>
          </a:prstGeom>
          <a:noFill/>
          <a:ln w="9525">
            <a:noFill/>
            <a:miter lim="800000"/>
            <a:headEnd/>
            <a:tailEnd/>
          </a:ln>
        </p:spPr>
      </p:pic>
      <p:pic>
        <p:nvPicPr>
          <p:cNvPr id="38" name="Picture 19"/>
          <p:cNvPicPr>
            <a:picLocks noChangeAspect="1"/>
          </p:cNvPicPr>
          <p:nvPr userDrawn="1"/>
        </p:nvPicPr>
        <p:blipFill>
          <a:blip r:embed="rId7" cstate="print"/>
          <a:srcRect/>
          <a:stretch>
            <a:fillRect/>
          </a:stretch>
        </p:blipFill>
        <p:spPr bwMode="auto">
          <a:xfrm>
            <a:off x="3145200" y="706985"/>
            <a:ext cx="360000" cy="360000"/>
          </a:xfrm>
          <a:prstGeom prst="rect">
            <a:avLst/>
          </a:prstGeom>
          <a:noFill/>
          <a:ln w="9525">
            <a:noFill/>
            <a:miter lim="800000"/>
            <a:headEnd/>
            <a:tailEnd/>
          </a:ln>
        </p:spPr>
      </p:pic>
      <p:pic>
        <p:nvPicPr>
          <p:cNvPr id="39" name="Picture 20"/>
          <p:cNvPicPr>
            <a:picLocks noChangeAspect="1"/>
          </p:cNvPicPr>
          <p:nvPr userDrawn="1"/>
        </p:nvPicPr>
        <p:blipFill>
          <a:blip r:embed="rId8" cstate="print"/>
          <a:srcRect/>
          <a:stretch>
            <a:fillRect/>
          </a:stretch>
        </p:blipFill>
        <p:spPr bwMode="auto">
          <a:xfrm>
            <a:off x="1143000" y="706800"/>
            <a:ext cx="360000" cy="360000"/>
          </a:xfrm>
          <a:prstGeom prst="rect">
            <a:avLst/>
          </a:prstGeom>
          <a:noFill/>
          <a:ln w="9525">
            <a:noFill/>
            <a:miter lim="800000"/>
            <a:headEnd/>
            <a:tailEnd/>
          </a:ln>
        </p:spPr>
      </p:pic>
      <p:pic>
        <p:nvPicPr>
          <p:cNvPr id="40" name="Picture 21"/>
          <p:cNvPicPr>
            <a:picLocks noChangeAspect="1"/>
          </p:cNvPicPr>
          <p:nvPr userDrawn="1"/>
        </p:nvPicPr>
        <p:blipFill>
          <a:blip r:embed="rId9" cstate="print"/>
          <a:srcRect t="8025" r="6839"/>
          <a:stretch>
            <a:fillRect/>
          </a:stretch>
        </p:blipFill>
        <p:spPr bwMode="auto">
          <a:xfrm>
            <a:off x="1219200" y="4495800"/>
            <a:ext cx="360000" cy="360000"/>
          </a:xfrm>
          <a:prstGeom prst="rect">
            <a:avLst/>
          </a:prstGeom>
          <a:noFill/>
          <a:ln w="9525">
            <a:noFill/>
            <a:miter lim="800000"/>
            <a:headEnd/>
            <a:tailEnd/>
          </a:ln>
        </p:spPr>
      </p:pic>
      <p:pic>
        <p:nvPicPr>
          <p:cNvPr id="41" name="Picture 15"/>
          <p:cNvPicPr>
            <a:picLocks noChangeAspect="1"/>
          </p:cNvPicPr>
          <p:nvPr userDrawn="1"/>
        </p:nvPicPr>
        <p:blipFill>
          <a:blip r:embed="rId10" cstate="print"/>
          <a:srcRect/>
          <a:stretch>
            <a:fillRect/>
          </a:stretch>
        </p:blipFill>
        <p:spPr bwMode="auto">
          <a:xfrm>
            <a:off x="6629400" y="2590800"/>
            <a:ext cx="360000" cy="360000"/>
          </a:xfrm>
          <a:prstGeom prst="rect">
            <a:avLst/>
          </a:prstGeom>
          <a:noFill/>
          <a:ln w="9525">
            <a:noFill/>
            <a:miter lim="800000"/>
            <a:headEnd/>
            <a:tailEnd/>
          </a:ln>
        </p:spPr>
      </p:pic>
      <p:pic>
        <p:nvPicPr>
          <p:cNvPr id="42" name="Picture 18"/>
          <p:cNvPicPr>
            <a:picLocks noChangeAspect="1"/>
          </p:cNvPicPr>
          <p:nvPr userDrawn="1"/>
        </p:nvPicPr>
        <p:blipFill>
          <a:blip r:embed="rId11" cstate="print"/>
          <a:srcRect b="6728"/>
          <a:stretch>
            <a:fillRect/>
          </a:stretch>
        </p:blipFill>
        <p:spPr bwMode="auto">
          <a:xfrm>
            <a:off x="3200400" y="2590800"/>
            <a:ext cx="360000" cy="360000"/>
          </a:xfrm>
          <a:prstGeom prst="rect">
            <a:avLst/>
          </a:prstGeom>
          <a:noFill/>
          <a:ln w="9525">
            <a:noFill/>
            <a:miter lim="800000"/>
            <a:headEnd/>
            <a:tailEnd/>
          </a:ln>
        </p:spPr>
      </p:pic>
    </p:spTree>
    <p:extLst>
      <p:ext uri="{BB962C8B-B14F-4D97-AF65-F5344CB8AC3E}">
        <p14:creationId xmlns:p14="http://schemas.microsoft.com/office/powerpoint/2010/main" val="101817885"/>
      </p:ext>
    </p:extLst>
  </p:cSld>
  <p:clrMap bg1="lt1" tx1="dk1" bg2="lt2" tx2="dk2" accent1="accent1" accent2="accent2" accent3="accent3" accent4="accent4" accent5="accent5" accent6="accent6" hlink="hlink" folHlink="folHlink"/>
  <p:sldLayoutIdLst>
    <p:sldLayoutId id="2147483649" r:id="rId1"/>
  </p:sldLayoutIdLst>
  <p:txStyles>
    <p:titleStyle>
      <a:lvl1pPr algn="ctr" defTabSz="457200" rtl="0" eaLnBrk="1" latinLnBrk="0" hangingPunct="1">
        <a:spcBef>
          <a:spcPct val="0"/>
        </a:spcBef>
        <a:buNone/>
        <a:defRPr sz="4400" kern="1200">
          <a:solidFill>
            <a:schemeClr val="tx1"/>
          </a:solidFill>
          <a:latin typeface="Arial"/>
          <a:ea typeface="+mj-ea"/>
          <a:cs typeface="Arial"/>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Arial"/>
          <a:ea typeface="+mn-ea"/>
          <a:cs typeface="Arial"/>
        </a:defRPr>
      </a:lvl1pPr>
      <a:lvl2pPr marL="742950" indent="-285750" algn="l" defTabSz="457200" rtl="0" eaLnBrk="1" latinLnBrk="0" hangingPunct="1">
        <a:spcBef>
          <a:spcPct val="20000"/>
        </a:spcBef>
        <a:buFont typeface="Arial"/>
        <a:buChar char="–"/>
        <a:defRPr sz="2800" kern="1200">
          <a:solidFill>
            <a:schemeClr val="tx1"/>
          </a:solidFill>
          <a:latin typeface="Arial"/>
          <a:ea typeface="+mn-ea"/>
          <a:cs typeface="Arial"/>
        </a:defRPr>
      </a:lvl2pPr>
      <a:lvl3pPr marL="1143000" indent="-228600" algn="l" defTabSz="457200" rtl="0" eaLnBrk="1" latinLnBrk="0" hangingPunct="1">
        <a:spcBef>
          <a:spcPct val="20000"/>
        </a:spcBef>
        <a:buFont typeface="Arial"/>
        <a:buChar char="•"/>
        <a:defRPr sz="2400" kern="1200">
          <a:solidFill>
            <a:schemeClr val="tx1"/>
          </a:solidFill>
          <a:latin typeface="Arial"/>
          <a:ea typeface="+mn-ea"/>
          <a:cs typeface="Arial"/>
        </a:defRPr>
      </a:lvl3pPr>
      <a:lvl4pPr marL="1600200" indent="-228600" algn="l" defTabSz="457200" rtl="0" eaLnBrk="1" latinLnBrk="0" hangingPunct="1">
        <a:spcBef>
          <a:spcPct val="20000"/>
        </a:spcBef>
        <a:buFont typeface="Arial"/>
        <a:buChar char="–"/>
        <a:defRPr sz="2000" kern="1200">
          <a:solidFill>
            <a:schemeClr val="tx1"/>
          </a:solidFill>
          <a:latin typeface="Arial"/>
          <a:ea typeface="+mn-ea"/>
          <a:cs typeface="Arial"/>
        </a:defRPr>
      </a:lvl4pPr>
      <a:lvl5pPr marL="2057400" indent="-228600" algn="l" defTabSz="457200" rtl="0" eaLnBrk="1" latinLnBrk="0" hangingPunct="1">
        <a:spcBef>
          <a:spcPct val="20000"/>
        </a:spcBef>
        <a:buFont typeface="Arial"/>
        <a:buChar char="»"/>
        <a:defRPr sz="2000" kern="1200">
          <a:solidFill>
            <a:schemeClr val="tx1"/>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adiloran.com" TargetMode="External"/><Relationship Id="rId4" Type="http://schemas.openxmlformats.org/officeDocument/2006/relationships/hyperlink" Target="https://neoschronos.com" TargetMode="External"/><Relationship Id="rId5" Type="http://schemas.openxmlformats.org/officeDocument/2006/relationships/hyperlink" Target="https://creativecommons.org/licenses/by-sa/3.0/" TargetMode="External"/><Relationship Id="rId1" Type="http://schemas.openxmlformats.org/officeDocument/2006/relationships/slideLayout" Target="../slideLayouts/slideLayout1.xml"/><Relationship Id="rId2" Type="http://schemas.openxmlformats.org/officeDocument/2006/relationships/hyperlink" Target="http://www.businessmodelgeneration.com/canvas"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www.adiloran.com" TargetMode="External"/><Relationship Id="rId4" Type="http://schemas.openxmlformats.org/officeDocument/2006/relationships/hyperlink" Target="https://neoschronos.com" TargetMode="External"/><Relationship Id="rId5" Type="http://schemas.openxmlformats.org/officeDocument/2006/relationships/hyperlink" Target="https://creativecommons.org/licenses/by-sa/3.0/" TargetMode="External"/><Relationship Id="rId1" Type="http://schemas.openxmlformats.org/officeDocument/2006/relationships/slideLayout" Target="../slideLayouts/slideLayout1.xml"/><Relationship Id="rId2" Type="http://schemas.openxmlformats.org/officeDocument/2006/relationships/hyperlink" Target="http://www.businessmodelgeneration.com/canva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Text Placeholder 40"/>
          <p:cNvSpPr>
            <a:spLocks noGrp="1"/>
          </p:cNvSpPr>
          <p:nvPr>
            <p:ph type="body" sz="quarter" idx="10"/>
          </p:nvPr>
        </p:nvSpPr>
        <p:spPr/>
        <p:txBody>
          <a:bodyPr/>
          <a:lstStyle/>
          <a:p>
            <a:r>
              <a:rPr lang="tr-TR" dirty="0">
                <a:solidFill>
                  <a:srgbClr val="919191"/>
                </a:solidFill>
                <a:ea typeface="ＭＳ 明朝"/>
                <a:cs typeface="Times New Roman"/>
              </a:rPr>
              <a:t>Kilit Ortaklarımız kimler?</a:t>
            </a:r>
            <a:br>
              <a:rPr lang="tr-TR" dirty="0">
                <a:solidFill>
                  <a:srgbClr val="919191"/>
                </a:solidFill>
                <a:ea typeface="ＭＳ 明朝"/>
                <a:cs typeface="Times New Roman"/>
              </a:rPr>
            </a:br>
            <a:r>
              <a:rPr lang="tr-TR" dirty="0">
                <a:solidFill>
                  <a:srgbClr val="919191"/>
                </a:solidFill>
                <a:ea typeface="ＭＳ 明朝"/>
                <a:cs typeface="Times New Roman"/>
              </a:rPr>
              <a:t>Kilit Tedarikçilerimiz kimler?</a:t>
            </a:r>
            <a:br>
              <a:rPr lang="tr-TR" dirty="0">
                <a:solidFill>
                  <a:srgbClr val="919191"/>
                </a:solidFill>
                <a:ea typeface="ＭＳ 明朝"/>
                <a:cs typeface="Times New Roman"/>
              </a:rPr>
            </a:br>
            <a:r>
              <a:rPr lang="tr-TR" dirty="0">
                <a:solidFill>
                  <a:srgbClr val="919191"/>
                </a:solidFill>
                <a:ea typeface="ＭＳ 明朝"/>
                <a:cs typeface="Times New Roman"/>
              </a:rPr>
              <a:t>Hangi Kilit Kaynakları ortaklarımızdan alıyoruz?</a:t>
            </a:r>
            <a:br>
              <a:rPr lang="tr-TR" dirty="0">
                <a:solidFill>
                  <a:srgbClr val="919191"/>
                </a:solidFill>
                <a:ea typeface="ＭＳ 明朝"/>
                <a:cs typeface="Times New Roman"/>
              </a:rPr>
            </a:br>
            <a:r>
              <a:rPr lang="tr-TR" dirty="0">
                <a:solidFill>
                  <a:srgbClr val="919191"/>
                </a:solidFill>
                <a:ea typeface="ＭＳ 明朝"/>
                <a:cs typeface="Times New Roman"/>
              </a:rPr>
              <a:t>Hangi Kilit Etkinlikleri ortaklarımız gerçekleştiriyor?</a:t>
            </a:r>
            <a:br>
              <a:rPr lang="tr-TR" dirty="0">
                <a:solidFill>
                  <a:srgbClr val="919191"/>
                </a:solidFill>
                <a:ea typeface="ＭＳ 明朝"/>
                <a:cs typeface="Times New Roman"/>
              </a:rPr>
            </a:br>
            <a:r>
              <a:rPr lang="tr-TR" dirty="0">
                <a:solidFill>
                  <a:srgbClr val="919191"/>
                </a:solidFill>
                <a:ea typeface="ＭＳ 明朝"/>
                <a:cs typeface="Times New Roman"/>
              </a:rPr>
              <a:t/>
            </a:r>
            <a:br>
              <a:rPr lang="tr-TR" dirty="0">
                <a:solidFill>
                  <a:srgbClr val="919191"/>
                </a:solidFill>
                <a:ea typeface="ＭＳ 明朝"/>
                <a:cs typeface="Times New Roman"/>
              </a:rPr>
            </a:br>
            <a:r>
              <a:rPr lang="tr-TR" dirty="0">
                <a:solidFill>
                  <a:srgbClr val="919191"/>
                </a:solidFill>
                <a:ea typeface="ＭＳ 明朝"/>
                <a:cs typeface="Times New Roman"/>
              </a:rPr>
              <a:t>ORTAKLIK İÇİN SEBEPLER:</a:t>
            </a:r>
            <a:br>
              <a:rPr lang="tr-TR" dirty="0">
                <a:solidFill>
                  <a:srgbClr val="919191"/>
                </a:solidFill>
                <a:ea typeface="ＭＳ 明朝"/>
                <a:cs typeface="Times New Roman"/>
              </a:rPr>
            </a:br>
            <a:r>
              <a:rPr lang="tr-TR" dirty="0">
                <a:solidFill>
                  <a:srgbClr val="919191"/>
                </a:solidFill>
                <a:ea typeface="ＭＳ 明朝"/>
                <a:cs typeface="Times New Roman"/>
              </a:rPr>
              <a:t>Optimizasyon ve tasarruf</a:t>
            </a:r>
            <a:br>
              <a:rPr lang="tr-TR" dirty="0">
                <a:solidFill>
                  <a:srgbClr val="919191"/>
                </a:solidFill>
                <a:ea typeface="ＭＳ 明朝"/>
                <a:cs typeface="Times New Roman"/>
              </a:rPr>
            </a:br>
            <a:r>
              <a:rPr lang="tr-TR" dirty="0">
                <a:solidFill>
                  <a:srgbClr val="919191"/>
                </a:solidFill>
                <a:ea typeface="ＭＳ 明朝"/>
                <a:cs typeface="Times New Roman"/>
              </a:rPr>
              <a:t>Risk ve belirsizliğin azaltılması</a:t>
            </a:r>
            <a:br>
              <a:rPr lang="tr-TR" dirty="0">
                <a:solidFill>
                  <a:srgbClr val="919191"/>
                </a:solidFill>
                <a:ea typeface="ＭＳ 明朝"/>
                <a:cs typeface="Times New Roman"/>
              </a:rPr>
            </a:br>
            <a:r>
              <a:rPr lang="tr-TR" dirty="0">
                <a:solidFill>
                  <a:srgbClr val="919191"/>
                </a:solidFill>
                <a:ea typeface="ＭＳ 明朝"/>
                <a:cs typeface="Times New Roman"/>
              </a:rPr>
              <a:t>Belirli kaynak ve etkinliklerin elde edilmesi </a:t>
            </a:r>
            <a:endParaRPr lang="tr-TR" dirty="0">
              <a:solidFill>
                <a:srgbClr val="919191"/>
              </a:solidFill>
            </a:endParaRPr>
          </a:p>
        </p:txBody>
      </p:sp>
      <p:sp>
        <p:nvSpPr>
          <p:cNvPr id="42" name="Text Placeholder 41"/>
          <p:cNvSpPr>
            <a:spLocks noGrp="1"/>
          </p:cNvSpPr>
          <p:nvPr>
            <p:ph type="body" sz="quarter" idx="11"/>
          </p:nvPr>
        </p:nvSpPr>
        <p:spPr>
          <a:solidFill>
            <a:srgbClr val="FFFFFF"/>
          </a:solidFill>
        </p:spPr>
        <p:txBody>
          <a:bodyPr vert="horz"/>
          <a:lstStyle/>
          <a:p>
            <a:pPr>
              <a:defRPr/>
            </a:pPr>
            <a:r>
              <a:rPr lang="tr-TR" sz="800" dirty="0">
                <a:solidFill>
                  <a:srgbClr val="919191"/>
                </a:solidFill>
                <a:ea typeface="ＭＳ 明朝"/>
                <a:cs typeface="Times New Roman"/>
              </a:rPr>
              <a:t>Değer Önerilerimiz hangi Kilit Etkinliklere ihtiyaç duyuyor? Dağıtım kanalları? Müşteri ilişkileri? Gelir akışları</a:t>
            </a:r>
            <a:br>
              <a:rPr lang="tr-TR" sz="800" dirty="0">
                <a:solidFill>
                  <a:srgbClr val="919191"/>
                </a:solidFill>
                <a:ea typeface="ＭＳ 明朝"/>
                <a:cs typeface="Times New Roman"/>
              </a:rPr>
            </a:br>
            <a:r>
              <a:rPr lang="tr-TR" sz="800" dirty="0">
                <a:solidFill>
                  <a:srgbClr val="919191"/>
                </a:solidFill>
                <a:ea typeface="ＭＳ 明朝"/>
                <a:cs typeface="Times New Roman"/>
              </a:rPr>
              <a:t/>
            </a:r>
            <a:br>
              <a:rPr lang="tr-TR" sz="800" dirty="0">
                <a:solidFill>
                  <a:srgbClr val="919191"/>
                </a:solidFill>
                <a:ea typeface="ＭＳ 明朝"/>
                <a:cs typeface="Times New Roman"/>
              </a:rPr>
            </a:br>
            <a:r>
              <a:rPr lang="tr-TR" sz="800" dirty="0">
                <a:solidFill>
                  <a:srgbClr val="919191"/>
                </a:solidFill>
                <a:ea typeface="ＭＳ 明朝"/>
                <a:cs typeface="Times New Roman"/>
              </a:rPr>
              <a:t>SINIFLANDIRMA:</a:t>
            </a:r>
            <a:br>
              <a:rPr lang="tr-TR" sz="800" dirty="0">
                <a:solidFill>
                  <a:srgbClr val="919191"/>
                </a:solidFill>
                <a:ea typeface="ＭＳ 明朝"/>
                <a:cs typeface="Times New Roman"/>
              </a:rPr>
            </a:br>
            <a:r>
              <a:rPr lang="tr-TR" sz="800" dirty="0">
                <a:solidFill>
                  <a:srgbClr val="919191"/>
                </a:solidFill>
                <a:ea typeface="ＭＳ 明朝"/>
                <a:cs typeface="Times New Roman"/>
              </a:rPr>
              <a:t>Üretim</a:t>
            </a:r>
            <a:br>
              <a:rPr lang="tr-TR" sz="800" dirty="0">
                <a:solidFill>
                  <a:srgbClr val="919191"/>
                </a:solidFill>
                <a:ea typeface="ＭＳ 明朝"/>
                <a:cs typeface="Times New Roman"/>
              </a:rPr>
            </a:br>
            <a:r>
              <a:rPr lang="tr-TR" sz="800" dirty="0">
                <a:solidFill>
                  <a:srgbClr val="919191"/>
                </a:solidFill>
                <a:ea typeface="ＭＳ 明朝"/>
                <a:cs typeface="Times New Roman"/>
              </a:rPr>
              <a:t>Sorun çözme</a:t>
            </a:r>
            <a:br>
              <a:rPr lang="tr-TR" sz="800" dirty="0">
                <a:solidFill>
                  <a:srgbClr val="919191"/>
                </a:solidFill>
                <a:ea typeface="ＭＳ 明朝"/>
                <a:cs typeface="Times New Roman"/>
              </a:rPr>
            </a:br>
            <a:r>
              <a:rPr lang="tr-TR" sz="800" dirty="0">
                <a:solidFill>
                  <a:srgbClr val="919191"/>
                </a:solidFill>
                <a:ea typeface="ＭＳ 明朝"/>
                <a:cs typeface="Times New Roman"/>
              </a:rPr>
              <a:t>Ağ taban </a:t>
            </a:r>
          </a:p>
        </p:txBody>
      </p:sp>
      <p:sp>
        <p:nvSpPr>
          <p:cNvPr id="43" name="Text Placeholder 42"/>
          <p:cNvSpPr>
            <a:spLocks noGrp="1"/>
          </p:cNvSpPr>
          <p:nvPr>
            <p:ph type="body" sz="quarter" idx="12"/>
          </p:nvPr>
        </p:nvSpPr>
        <p:spPr/>
        <p:txBody>
          <a:bodyPr/>
          <a:lstStyle/>
          <a:p>
            <a:r>
              <a:rPr lang="tr-TR" dirty="0">
                <a:solidFill>
                  <a:srgbClr val="919191"/>
                </a:solidFill>
                <a:latin typeface="Arial" charset="0"/>
                <a:ea typeface="ＭＳ 明朝" charset="0"/>
                <a:cs typeface="ＭＳ 明朝" charset="0"/>
              </a:rPr>
              <a:t>Müşteriye sağladığımız değerler nelerdir? Müşterimizin hangi sorunlarını çözmeye yardımcı oluyoruz? Her müşteri kesitine hangi ürün ve hizmet demetlerini sunuyoruz? Hangi müşteri ihtiyaçlarını karşılıyoruz</a:t>
            </a:r>
            <a:br>
              <a:rPr lang="tr-TR" dirty="0">
                <a:solidFill>
                  <a:srgbClr val="919191"/>
                </a:solidFill>
                <a:latin typeface="Arial" charset="0"/>
                <a:ea typeface="ＭＳ 明朝" charset="0"/>
                <a:cs typeface="ＭＳ 明朝" charset="0"/>
              </a:rPr>
            </a:br>
            <a:r>
              <a:rPr lang="tr-TR" dirty="0">
                <a:solidFill>
                  <a:srgbClr val="919191"/>
                </a:solidFill>
                <a:latin typeface="Arial" charset="0"/>
                <a:ea typeface="ＭＳ 明朝" charset="0"/>
                <a:cs typeface="ＭＳ 明朝" charset="0"/>
              </a:rPr>
              <a:t/>
            </a:r>
            <a:br>
              <a:rPr lang="tr-TR" dirty="0">
                <a:solidFill>
                  <a:srgbClr val="919191"/>
                </a:solidFill>
                <a:latin typeface="Arial" charset="0"/>
                <a:ea typeface="ＭＳ 明朝" charset="0"/>
                <a:cs typeface="ＭＳ 明朝" charset="0"/>
              </a:rPr>
            </a:br>
            <a:r>
              <a:rPr lang="tr-TR" dirty="0">
                <a:solidFill>
                  <a:srgbClr val="919191"/>
                </a:solidFill>
                <a:latin typeface="Arial" charset="0"/>
                <a:ea typeface="ＭＳ 明朝" charset="0"/>
                <a:cs typeface="ＭＳ 明朝" charset="0"/>
              </a:rPr>
              <a:t>ÖZELLİKLER:</a:t>
            </a:r>
            <a:br>
              <a:rPr lang="tr-TR" dirty="0">
                <a:solidFill>
                  <a:srgbClr val="919191"/>
                </a:solidFill>
                <a:latin typeface="Arial" charset="0"/>
                <a:ea typeface="ＭＳ 明朝" charset="0"/>
                <a:cs typeface="ＭＳ 明朝" charset="0"/>
              </a:rPr>
            </a:br>
            <a:r>
              <a:rPr lang="tr-TR" dirty="0">
                <a:solidFill>
                  <a:srgbClr val="919191"/>
                </a:solidFill>
                <a:latin typeface="Arial" charset="0"/>
                <a:ea typeface="ＭＳ 明朝" charset="0"/>
                <a:cs typeface="ＭＳ 明朝" charset="0"/>
              </a:rPr>
              <a:t>Yenilik</a:t>
            </a:r>
            <a:br>
              <a:rPr lang="tr-TR" dirty="0">
                <a:solidFill>
                  <a:srgbClr val="919191"/>
                </a:solidFill>
                <a:latin typeface="Arial" charset="0"/>
                <a:ea typeface="ＭＳ 明朝" charset="0"/>
                <a:cs typeface="ＭＳ 明朝" charset="0"/>
              </a:rPr>
            </a:br>
            <a:r>
              <a:rPr lang="tr-TR" dirty="0">
                <a:solidFill>
                  <a:srgbClr val="919191"/>
                </a:solidFill>
                <a:latin typeface="Arial" charset="0"/>
                <a:ea typeface="ＭＳ 明朝" charset="0"/>
                <a:cs typeface="ＭＳ 明朝" charset="0"/>
              </a:rPr>
              <a:t>Performans</a:t>
            </a:r>
            <a:br>
              <a:rPr lang="tr-TR" dirty="0">
                <a:solidFill>
                  <a:srgbClr val="919191"/>
                </a:solidFill>
                <a:latin typeface="Arial" charset="0"/>
                <a:ea typeface="ＭＳ 明朝" charset="0"/>
                <a:cs typeface="ＭＳ 明朝" charset="0"/>
              </a:rPr>
            </a:br>
            <a:r>
              <a:rPr lang="tr-TR" dirty="0">
                <a:solidFill>
                  <a:srgbClr val="919191"/>
                </a:solidFill>
                <a:latin typeface="Arial" charset="0"/>
                <a:ea typeface="ＭＳ 明朝" charset="0"/>
                <a:cs typeface="ＭＳ 明朝" charset="0"/>
              </a:rPr>
              <a:t>Özelleştirme</a:t>
            </a:r>
            <a:br>
              <a:rPr lang="tr-TR" dirty="0">
                <a:solidFill>
                  <a:srgbClr val="919191"/>
                </a:solidFill>
                <a:latin typeface="Arial" charset="0"/>
                <a:ea typeface="ＭＳ 明朝" charset="0"/>
                <a:cs typeface="ＭＳ 明朝" charset="0"/>
              </a:rPr>
            </a:br>
            <a:r>
              <a:rPr lang="tr-TR" dirty="0" err="1">
                <a:solidFill>
                  <a:srgbClr val="919191"/>
                </a:solidFill>
                <a:latin typeface="Arial" charset="0"/>
                <a:ea typeface="ＭＳ 明朝" charset="0"/>
                <a:cs typeface="ＭＳ 明朝" charset="0"/>
              </a:rPr>
              <a:t>Işi</a:t>
            </a:r>
            <a:r>
              <a:rPr lang="tr-TR" dirty="0">
                <a:solidFill>
                  <a:srgbClr val="919191"/>
                </a:solidFill>
                <a:latin typeface="Arial" charset="0"/>
                <a:ea typeface="ＭＳ 明朝" charset="0"/>
                <a:cs typeface="ＭＳ 明朝" charset="0"/>
              </a:rPr>
              <a:t> görme</a:t>
            </a:r>
            <a:br>
              <a:rPr lang="tr-TR" dirty="0">
                <a:solidFill>
                  <a:srgbClr val="919191"/>
                </a:solidFill>
                <a:latin typeface="Arial" charset="0"/>
                <a:ea typeface="ＭＳ 明朝" charset="0"/>
                <a:cs typeface="ＭＳ 明朝" charset="0"/>
              </a:rPr>
            </a:br>
            <a:r>
              <a:rPr lang="tr-TR" dirty="0">
                <a:solidFill>
                  <a:srgbClr val="919191"/>
                </a:solidFill>
                <a:latin typeface="Arial" charset="0"/>
                <a:ea typeface="ＭＳ 明朝" charset="0"/>
                <a:cs typeface="ＭＳ 明朝" charset="0"/>
              </a:rPr>
              <a:t>Tasarım</a:t>
            </a:r>
            <a:br>
              <a:rPr lang="tr-TR" dirty="0">
                <a:solidFill>
                  <a:srgbClr val="919191"/>
                </a:solidFill>
                <a:latin typeface="Arial" charset="0"/>
                <a:ea typeface="ＭＳ 明朝" charset="0"/>
                <a:cs typeface="ＭＳ 明朝" charset="0"/>
              </a:rPr>
            </a:br>
            <a:r>
              <a:rPr lang="tr-TR" dirty="0">
                <a:solidFill>
                  <a:srgbClr val="919191"/>
                </a:solidFill>
                <a:latin typeface="Arial" charset="0"/>
                <a:ea typeface="ＭＳ 明朝" charset="0"/>
                <a:cs typeface="ＭＳ 明朝" charset="0"/>
              </a:rPr>
              <a:t>Marka/Konum</a:t>
            </a:r>
            <a:br>
              <a:rPr lang="tr-TR" dirty="0">
                <a:solidFill>
                  <a:srgbClr val="919191"/>
                </a:solidFill>
                <a:latin typeface="Arial" charset="0"/>
                <a:ea typeface="ＭＳ 明朝" charset="0"/>
                <a:cs typeface="ＭＳ 明朝" charset="0"/>
              </a:rPr>
            </a:br>
            <a:r>
              <a:rPr lang="tr-TR" dirty="0">
                <a:solidFill>
                  <a:srgbClr val="919191"/>
                </a:solidFill>
                <a:latin typeface="Arial" charset="0"/>
                <a:ea typeface="ＭＳ 明朝" charset="0"/>
                <a:cs typeface="ＭＳ 明朝" charset="0"/>
              </a:rPr>
              <a:t>Fiyat</a:t>
            </a:r>
            <a:br>
              <a:rPr lang="tr-TR" dirty="0">
                <a:solidFill>
                  <a:srgbClr val="919191"/>
                </a:solidFill>
                <a:latin typeface="Arial" charset="0"/>
                <a:ea typeface="ＭＳ 明朝" charset="0"/>
                <a:cs typeface="ＭＳ 明朝" charset="0"/>
              </a:rPr>
            </a:br>
            <a:r>
              <a:rPr lang="tr-TR" dirty="0">
                <a:solidFill>
                  <a:srgbClr val="919191"/>
                </a:solidFill>
                <a:latin typeface="Arial" charset="0"/>
                <a:ea typeface="ＭＳ 明朝" charset="0"/>
                <a:cs typeface="ＭＳ 明朝" charset="0"/>
              </a:rPr>
              <a:t>Maliyet düşürme</a:t>
            </a:r>
            <a:br>
              <a:rPr lang="tr-TR" dirty="0">
                <a:solidFill>
                  <a:srgbClr val="919191"/>
                </a:solidFill>
                <a:latin typeface="Arial" charset="0"/>
                <a:ea typeface="ＭＳ 明朝" charset="0"/>
                <a:cs typeface="ＭＳ 明朝" charset="0"/>
              </a:rPr>
            </a:br>
            <a:r>
              <a:rPr lang="tr-TR" dirty="0">
                <a:solidFill>
                  <a:srgbClr val="919191"/>
                </a:solidFill>
                <a:latin typeface="Arial" charset="0"/>
                <a:ea typeface="ＭＳ 明朝" charset="0"/>
                <a:cs typeface="ＭＳ 明朝" charset="0"/>
              </a:rPr>
              <a:t>Risk azaltma</a:t>
            </a:r>
            <a:br>
              <a:rPr lang="tr-TR" dirty="0">
                <a:solidFill>
                  <a:srgbClr val="919191"/>
                </a:solidFill>
                <a:latin typeface="Arial" charset="0"/>
                <a:ea typeface="ＭＳ 明朝" charset="0"/>
                <a:cs typeface="ＭＳ 明朝" charset="0"/>
              </a:rPr>
            </a:br>
            <a:r>
              <a:rPr lang="tr-TR" dirty="0">
                <a:solidFill>
                  <a:srgbClr val="919191"/>
                </a:solidFill>
                <a:latin typeface="Arial" charset="0"/>
                <a:ea typeface="ＭＳ 明朝" charset="0"/>
                <a:cs typeface="ＭＳ 明朝" charset="0"/>
              </a:rPr>
              <a:t>Ulaşılabilirlik</a:t>
            </a:r>
            <a:br>
              <a:rPr lang="tr-TR" dirty="0">
                <a:solidFill>
                  <a:srgbClr val="919191"/>
                </a:solidFill>
                <a:latin typeface="Arial" charset="0"/>
                <a:ea typeface="ＭＳ 明朝" charset="0"/>
                <a:cs typeface="ＭＳ 明朝" charset="0"/>
              </a:rPr>
            </a:br>
            <a:r>
              <a:rPr lang="tr-TR" dirty="0">
                <a:solidFill>
                  <a:srgbClr val="919191"/>
                </a:solidFill>
                <a:latin typeface="Arial" charset="0"/>
                <a:ea typeface="ＭＳ 明朝" charset="0"/>
                <a:cs typeface="ＭＳ 明朝" charset="0"/>
              </a:rPr>
              <a:t>Kullanım kolaylığı </a:t>
            </a:r>
            <a:endParaRPr lang="tr-TR" dirty="0">
              <a:solidFill>
                <a:srgbClr val="919191"/>
              </a:solidFill>
              <a:latin typeface="Arial" charset="0"/>
              <a:cs typeface="ＭＳ Ｐゴシック" charset="0"/>
            </a:endParaRPr>
          </a:p>
        </p:txBody>
      </p:sp>
      <p:sp>
        <p:nvSpPr>
          <p:cNvPr id="44" name="Text Placeholder 43"/>
          <p:cNvSpPr>
            <a:spLocks noGrp="1"/>
          </p:cNvSpPr>
          <p:nvPr>
            <p:ph type="body" sz="quarter" idx="13"/>
          </p:nvPr>
        </p:nvSpPr>
        <p:spPr>
          <a:solidFill>
            <a:srgbClr val="FFFFFF"/>
          </a:solidFill>
        </p:spPr>
        <p:txBody>
          <a:bodyPr vert="horz"/>
          <a:lstStyle/>
          <a:p>
            <a:r>
              <a:rPr lang="tr-TR" sz="800" dirty="0">
                <a:solidFill>
                  <a:srgbClr val="919191"/>
                </a:solidFill>
                <a:ea typeface="ＭＳ 明朝"/>
                <a:cs typeface="Times New Roman"/>
              </a:rPr>
              <a:t>Müşteri kesitleri bizden onlarla ne türlü bir ilişki kurmamızı ve sürdürmemizi bekliyor?</a:t>
            </a:r>
            <a:br>
              <a:rPr lang="tr-TR" sz="800" dirty="0">
                <a:solidFill>
                  <a:srgbClr val="919191"/>
                </a:solidFill>
                <a:ea typeface="ＭＳ 明朝"/>
                <a:cs typeface="Times New Roman"/>
              </a:rPr>
            </a:br>
            <a:r>
              <a:rPr lang="tr-TR" sz="800" dirty="0">
                <a:solidFill>
                  <a:srgbClr val="919191"/>
                </a:solidFill>
                <a:ea typeface="ＭＳ 明朝"/>
                <a:cs typeface="Times New Roman"/>
              </a:rPr>
              <a:t>Bu ilişkilerden hangilerini kurduk? İlişkiler, İş Modelimizin geri kalan kısımları ile ne kadar uyumlu? Ne kadar maliyetliler</a:t>
            </a:r>
            <a:r>
              <a:rPr lang="tr-TR" sz="800" dirty="0" smtClean="0">
                <a:solidFill>
                  <a:srgbClr val="919191"/>
                </a:solidFill>
                <a:ea typeface="ＭＳ 明朝"/>
                <a:cs typeface="Times New Roman"/>
              </a:rPr>
              <a:t>?</a:t>
            </a:r>
            <a:endParaRPr lang="tr-TR" sz="800" dirty="0">
              <a:solidFill>
                <a:srgbClr val="919191"/>
              </a:solidFill>
              <a:latin typeface="Cambria"/>
              <a:ea typeface="ＭＳ 明朝"/>
              <a:cs typeface="Times New Roman"/>
            </a:endParaRPr>
          </a:p>
        </p:txBody>
      </p:sp>
      <p:sp>
        <p:nvSpPr>
          <p:cNvPr id="45" name="Text Placeholder 44"/>
          <p:cNvSpPr>
            <a:spLocks noGrp="1"/>
          </p:cNvSpPr>
          <p:nvPr>
            <p:ph type="body" sz="quarter" idx="14"/>
          </p:nvPr>
        </p:nvSpPr>
        <p:spPr/>
        <p:txBody>
          <a:bodyPr/>
          <a:lstStyle/>
          <a:p>
            <a:r>
              <a:rPr lang="tr-TR" dirty="0">
                <a:solidFill>
                  <a:srgbClr val="919191"/>
                </a:solidFill>
                <a:latin typeface="Arial" charset="0"/>
                <a:ea typeface="ＭＳ 明朝" charset="0"/>
                <a:cs typeface="ＭＳ 明朝" charset="0"/>
              </a:rPr>
              <a:t>Kimler için değer yaratıyoruz?</a:t>
            </a:r>
            <a:r>
              <a:rPr lang="tr-TR" sz="1200" dirty="0">
                <a:solidFill>
                  <a:srgbClr val="919191"/>
                </a:solidFill>
                <a:latin typeface="Cambria" charset="0"/>
                <a:ea typeface="ＭＳ 明朝" charset="0"/>
                <a:cs typeface="ＭＳ 明朝" charset="0"/>
              </a:rPr>
              <a:t/>
            </a:r>
            <a:br>
              <a:rPr lang="tr-TR" sz="1200" dirty="0">
                <a:solidFill>
                  <a:srgbClr val="919191"/>
                </a:solidFill>
                <a:latin typeface="Cambria" charset="0"/>
                <a:ea typeface="ＭＳ 明朝" charset="0"/>
                <a:cs typeface="ＭＳ 明朝" charset="0"/>
              </a:rPr>
            </a:br>
            <a:r>
              <a:rPr lang="tr-TR" dirty="0">
                <a:solidFill>
                  <a:srgbClr val="919191"/>
                </a:solidFill>
                <a:latin typeface="Arial" charset="0"/>
                <a:ea typeface="ＭＳ 明朝" charset="0"/>
                <a:cs typeface="ＭＳ 明朝" charset="0"/>
              </a:rPr>
              <a:t>En önemli müşterilerimiz kimlerdir?</a:t>
            </a:r>
            <a:br>
              <a:rPr lang="tr-TR" dirty="0">
                <a:solidFill>
                  <a:srgbClr val="919191"/>
                </a:solidFill>
                <a:latin typeface="Arial" charset="0"/>
                <a:ea typeface="ＭＳ 明朝" charset="0"/>
                <a:cs typeface="ＭＳ 明朝" charset="0"/>
              </a:rPr>
            </a:br>
            <a:r>
              <a:rPr lang="tr-TR" dirty="0">
                <a:solidFill>
                  <a:srgbClr val="919191"/>
                </a:solidFill>
                <a:latin typeface="Arial" charset="0"/>
                <a:ea typeface="ＭＳ 明朝" charset="0"/>
                <a:cs typeface="ＭＳ 明朝" charset="0"/>
              </a:rPr>
              <a:t/>
            </a:r>
            <a:br>
              <a:rPr lang="tr-TR" dirty="0">
                <a:solidFill>
                  <a:srgbClr val="919191"/>
                </a:solidFill>
                <a:latin typeface="Arial" charset="0"/>
                <a:ea typeface="ＭＳ 明朝" charset="0"/>
                <a:cs typeface="ＭＳ 明朝" charset="0"/>
              </a:rPr>
            </a:br>
            <a:r>
              <a:rPr lang="tr-TR" dirty="0">
                <a:solidFill>
                  <a:srgbClr val="919191"/>
                </a:solidFill>
                <a:latin typeface="Arial" charset="0"/>
                <a:ea typeface="ＭＳ 明朝" charset="0"/>
                <a:cs typeface="ＭＳ 明朝" charset="0"/>
              </a:rPr>
              <a:t>Kitle pazarlar</a:t>
            </a:r>
            <a:br>
              <a:rPr lang="tr-TR" dirty="0">
                <a:solidFill>
                  <a:srgbClr val="919191"/>
                </a:solidFill>
                <a:latin typeface="Arial" charset="0"/>
                <a:ea typeface="ＭＳ 明朝" charset="0"/>
                <a:cs typeface="ＭＳ 明朝" charset="0"/>
              </a:rPr>
            </a:br>
            <a:r>
              <a:rPr lang="tr-TR" dirty="0">
                <a:solidFill>
                  <a:srgbClr val="919191"/>
                </a:solidFill>
                <a:latin typeface="Arial" charset="0"/>
                <a:ea typeface="ＭＳ 明朝" charset="0"/>
                <a:cs typeface="ＭＳ 明朝" charset="0"/>
              </a:rPr>
              <a:t>Niş/Gedik pazarlar</a:t>
            </a:r>
            <a:br>
              <a:rPr lang="tr-TR" dirty="0">
                <a:solidFill>
                  <a:srgbClr val="919191"/>
                </a:solidFill>
                <a:latin typeface="Arial" charset="0"/>
                <a:ea typeface="ＭＳ 明朝" charset="0"/>
                <a:cs typeface="ＭＳ 明朝" charset="0"/>
              </a:rPr>
            </a:br>
            <a:r>
              <a:rPr lang="tr-TR" dirty="0">
                <a:solidFill>
                  <a:srgbClr val="919191"/>
                </a:solidFill>
                <a:latin typeface="Arial" charset="0"/>
                <a:ea typeface="ＭＳ 明朝" charset="0"/>
                <a:cs typeface="ＭＳ 明朝" charset="0"/>
              </a:rPr>
              <a:t>Kesitlere ayrışmış pazarlar</a:t>
            </a:r>
            <a:br>
              <a:rPr lang="tr-TR" dirty="0">
                <a:solidFill>
                  <a:srgbClr val="919191"/>
                </a:solidFill>
                <a:latin typeface="Arial" charset="0"/>
                <a:ea typeface="ＭＳ 明朝" charset="0"/>
                <a:cs typeface="ＭＳ 明朝" charset="0"/>
              </a:rPr>
            </a:br>
            <a:r>
              <a:rPr lang="tr-TR" dirty="0">
                <a:solidFill>
                  <a:srgbClr val="919191"/>
                </a:solidFill>
                <a:latin typeface="Arial" charset="0"/>
                <a:ea typeface="ＭＳ 明朝" charset="0"/>
                <a:cs typeface="ＭＳ 明朝" charset="0"/>
              </a:rPr>
              <a:t>Çeşitlendirilmiş Pazarlar</a:t>
            </a:r>
            <a:br>
              <a:rPr lang="tr-TR" dirty="0">
                <a:solidFill>
                  <a:srgbClr val="919191"/>
                </a:solidFill>
                <a:latin typeface="Arial" charset="0"/>
                <a:ea typeface="ＭＳ 明朝" charset="0"/>
                <a:cs typeface="ＭＳ 明朝" charset="0"/>
              </a:rPr>
            </a:br>
            <a:r>
              <a:rPr lang="tr-TR" dirty="0">
                <a:solidFill>
                  <a:srgbClr val="919191"/>
                </a:solidFill>
                <a:latin typeface="Arial" charset="0"/>
                <a:ea typeface="ＭＳ 明朝" charset="0"/>
                <a:cs typeface="ＭＳ 明朝" charset="0"/>
              </a:rPr>
              <a:t>Çok yönlü platform </a:t>
            </a:r>
            <a:endParaRPr lang="tr-TR" dirty="0">
              <a:solidFill>
                <a:srgbClr val="919191"/>
              </a:solidFill>
              <a:latin typeface="Arial" charset="0"/>
            </a:endParaRPr>
          </a:p>
        </p:txBody>
      </p:sp>
      <p:sp>
        <p:nvSpPr>
          <p:cNvPr id="46" name="Text Placeholder 45"/>
          <p:cNvSpPr>
            <a:spLocks noGrp="1"/>
          </p:cNvSpPr>
          <p:nvPr>
            <p:ph type="body" sz="quarter" idx="16"/>
          </p:nvPr>
        </p:nvSpPr>
        <p:spPr/>
        <p:txBody>
          <a:bodyPr/>
          <a:lstStyle/>
          <a:p>
            <a:r>
              <a:rPr lang="tr-TR" dirty="0">
                <a:solidFill>
                  <a:srgbClr val="919191"/>
                </a:solidFill>
                <a:ea typeface="ＭＳ 明朝"/>
                <a:cs typeface="Times New Roman"/>
              </a:rPr>
              <a:t>Değer Önerimiz hangi Kilit Kaynaklara ihtiyaç duyuyor? Dağıtım Kanallarımız? Müşteri İlişkilerimiz? Gelir Akışlarımız?</a:t>
            </a:r>
            <a:br>
              <a:rPr lang="tr-TR" dirty="0">
                <a:solidFill>
                  <a:srgbClr val="919191"/>
                </a:solidFill>
                <a:ea typeface="ＭＳ 明朝"/>
                <a:cs typeface="Times New Roman"/>
              </a:rPr>
            </a:br>
            <a:r>
              <a:rPr lang="tr-TR" dirty="0">
                <a:solidFill>
                  <a:srgbClr val="919191"/>
                </a:solidFill>
                <a:ea typeface="ＭＳ 明朝"/>
                <a:cs typeface="Times New Roman"/>
              </a:rPr>
              <a:t/>
            </a:r>
            <a:br>
              <a:rPr lang="tr-TR" dirty="0">
                <a:solidFill>
                  <a:srgbClr val="919191"/>
                </a:solidFill>
                <a:ea typeface="ＭＳ 明朝"/>
                <a:cs typeface="Times New Roman"/>
              </a:rPr>
            </a:br>
            <a:r>
              <a:rPr lang="tr-TR" dirty="0">
                <a:solidFill>
                  <a:srgbClr val="919191"/>
                </a:solidFill>
                <a:ea typeface="ＭＳ 明朝"/>
                <a:cs typeface="Times New Roman"/>
              </a:rPr>
              <a:t>KAYNAK ÇEŞİTLERİ:</a:t>
            </a:r>
            <a:br>
              <a:rPr lang="tr-TR" dirty="0">
                <a:solidFill>
                  <a:srgbClr val="919191"/>
                </a:solidFill>
                <a:ea typeface="ＭＳ 明朝"/>
                <a:cs typeface="Times New Roman"/>
              </a:rPr>
            </a:br>
            <a:r>
              <a:rPr lang="tr-TR" dirty="0">
                <a:solidFill>
                  <a:srgbClr val="919191"/>
                </a:solidFill>
                <a:ea typeface="ＭＳ 明朝"/>
                <a:cs typeface="Times New Roman"/>
              </a:rPr>
              <a:t>Fiziksel, Düşünsel (Entelektüel-marka, patent, vs.), İnsan, Finansal </a:t>
            </a:r>
            <a:endParaRPr lang="tr-TR" dirty="0">
              <a:solidFill>
                <a:srgbClr val="919191"/>
              </a:solidFill>
            </a:endParaRPr>
          </a:p>
        </p:txBody>
      </p:sp>
      <p:sp>
        <p:nvSpPr>
          <p:cNvPr id="47" name="Text Placeholder 46"/>
          <p:cNvSpPr>
            <a:spLocks noGrp="1"/>
          </p:cNvSpPr>
          <p:nvPr>
            <p:ph type="body" sz="quarter" idx="18"/>
          </p:nvPr>
        </p:nvSpPr>
        <p:spPr/>
        <p:txBody>
          <a:bodyPr/>
          <a:lstStyle/>
          <a:p>
            <a:r>
              <a:rPr lang="tr-TR" dirty="0">
                <a:solidFill>
                  <a:srgbClr val="919191"/>
                </a:solidFill>
                <a:ea typeface="ＭＳ 明朝"/>
                <a:cs typeface="Times New Roman"/>
              </a:rPr>
              <a:t>Onlara şimdi nasıl ulaşıyoruz?</a:t>
            </a:r>
            <a:br>
              <a:rPr lang="tr-TR" dirty="0">
                <a:solidFill>
                  <a:srgbClr val="919191"/>
                </a:solidFill>
                <a:ea typeface="ＭＳ 明朝"/>
                <a:cs typeface="Times New Roman"/>
              </a:rPr>
            </a:br>
            <a:r>
              <a:rPr lang="tr-TR" dirty="0">
                <a:solidFill>
                  <a:srgbClr val="919191"/>
                </a:solidFill>
                <a:ea typeface="ＭＳ 明朝"/>
                <a:cs typeface="Times New Roman"/>
              </a:rPr>
              <a:t>Kanallarımız ne kadar uyumlu?</a:t>
            </a:r>
            <a:br>
              <a:rPr lang="tr-TR" dirty="0">
                <a:solidFill>
                  <a:srgbClr val="919191"/>
                </a:solidFill>
                <a:ea typeface="ＭＳ 明朝"/>
                <a:cs typeface="Times New Roman"/>
              </a:rPr>
            </a:br>
            <a:r>
              <a:rPr lang="tr-TR" dirty="0">
                <a:solidFill>
                  <a:srgbClr val="919191"/>
                </a:solidFill>
                <a:ea typeface="ＭＳ 明朝"/>
                <a:cs typeface="Times New Roman"/>
              </a:rPr>
              <a:t>Hangileri en iyi işliyor?</a:t>
            </a:r>
            <a:br>
              <a:rPr lang="tr-TR" dirty="0">
                <a:solidFill>
                  <a:srgbClr val="919191"/>
                </a:solidFill>
                <a:ea typeface="ＭＳ 明朝"/>
                <a:cs typeface="Times New Roman"/>
              </a:rPr>
            </a:br>
            <a:r>
              <a:rPr lang="tr-TR" dirty="0">
                <a:solidFill>
                  <a:srgbClr val="919191"/>
                </a:solidFill>
                <a:ea typeface="ＭＳ 明朝"/>
                <a:cs typeface="Times New Roman"/>
              </a:rPr>
              <a:t>Hangileri en maliyet-etkin (ekonomik)?</a:t>
            </a:r>
            <a:br>
              <a:rPr lang="tr-TR" dirty="0">
                <a:solidFill>
                  <a:srgbClr val="919191"/>
                </a:solidFill>
                <a:ea typeface="ＭＳ 明朝"/>
                <a:cs typeface="Times New Roman"/>
              </a:rPr>
            </a:br>
            <a:r>
              <a:rPr lang="tr-TR" dirty="0">
                <a:solidFill>
                  <a:srgbClr val="919191"/>
                </a:solidFill>
                <a:ea typeface="ＭＳ 明朝"/>
                <a:cs typeface="Times New Roman"/>
              </a:rPr>
              <a:t>Kanallarımızı müşteri alışkanlıkları ile nasıl bütünleştiriyoruz?</a:t>
            </a:r>
            <a:br>
              <a:rPr lang="tr-TR" dirty="0">
                <a:solidFill>
                  <a:srgbClr val="919191"/>
                </a:solidFill>
                <a:ea typeface="ＭＳ 明朝"/>
                <a:cs typeface="Times New Roman"/>
              </a:rPr>
            </a:br>
            <a:r>
              <a:rPr lang="tr-TR" dirty="0">
                <a:solidFill>
                  <a:srgbClr val="919191"/>
                </a:solidFill>
                <a:ea typeface="ＭＳ 明朝"/>
                <a:cs typeface="Times New Roman"/>
              </a:rPr>
              <a:t/>
            </a:r>
            <a:br>
              <a:rPr lang="tr-TR" dirty="0">
                <a:solidFill>
                  <a:srgbClr val="919191"/>
                </a:solidFill>
                <a:ea typeface="ＭＳ 明朝"/>
                <a:cs typeface="Times New Roman"/>
              </a:rPr>
            </a:br>
            <a:r>
              <a:rPr lang="tr-TR" dirty="0">
                <a:solidFill>
                  <a:srgbClr val="919191"/>
                </a:solidFill>
                <a:ea typeface="ＭＳ 明朝"/>
                <a:cs typeface="Times New Roman"/>
              </a:rPr>
              <a:t>KANAL AŞAMALARI:</a:t>
            </a:r>
            <a:br>
              <a:rPr lang="tr-TR" dirty="0">
                <a:solidFill>
                  <a:srgbClr val="919191"/>
                </a:solidFill>
                <a:ea typeface="ＭＳ 明朝"/>
                <a:cs typeface="Times New Roman"/>
              </a:rPr>
            </a:br>
            <a:r>
              <a:rPr lang="tr-TR" dirty="0">
                <a:solidFill>
                  <a:srgbClr val="919191"/>
                </a:solidFill>
                <a:ea typeface="ＭＳ 明朝"/>
                <a:cs typeface="Times New Roman"/>
              </a:rPr>
              <a:t>Farkındalık, Değerlendirme, </a:t>
            </a:r>
            <a:r>
              <a:rPr lang="tr-TR" dirty="0" err="1">
                <a:solidFill>
                  <a:srgbClr val="919191"/>
                </a:solidFill>
                <a:ea typeface="ＭＳ 明朝"/>
                <a:cs typeface="Times New Roman"/>
              </a:rPr>
              <a:t>Satınalma</a:t>
            </a:r>
            <a:r>
              <a:rPr lang="tr-TR" dirty="0">
                <a:solidFill>
                  <a:srgbClr val="919191"/>
                </a:solidFill>
                <a:ea typeface="ＭＳ 明朝"/>
                <a:cs typeface="Times New Roman"/>
              </a:rPr>
              <a:t>, Dağıtım, Satış Sonrası</a:t>
            </a:r>
            <a:r>
              <a:rPr lang="tr-TR" dirty="0">
                <a:solidFill>
                  <a:srgbClr val="919191"/>
                </a:solidFill>
              </a:rPr>
              <a:t> </a:t>
            </a:r>
          </a:p>
        </p:txBody>
      </p:sp>
      <p:sp>
        <p:nvSpPr>
          <p:cNvPr id="48" name="Text Placeholder 47"/>
          <p:cNvSpPr>
            <a:spLocks noGrp="1"/>
          </p:cNvSpPr>
          <p:nvPr>
            <p:ph type="body" sz="quarter" idx="20"/>
          </p:nvPr>
        </p:nvSpPr>
        <p:spPr/>
        <p:txBody>
          <a:bodyPr/>
          <a:lstStyle/>
          <a:p>
            <a:r>
              <a:rPr lang="tr-TR" dirty="0">
                <a:solidFill>
                  <a:srgbClr val="919191"/>
                </a:solidFill>
                <a:ea typeface="ＭＳ 明朝"/>
                <a:cs typeface="Times New Roman"/>
              </a:rPr>
              <a:t>İş modelimizin en önemli maliyet noktaları nelerdir? Temel kaynaklarımızdan en pahalı olanı hangisidir? Temel etkinliklerimizden en pahalı olanı hangisidir?</a:t>
            </a:r>
            <a:br>
              <a:rPr lang="tr-TR" dirty="0">
                <a:solidFill>
                  <a:srgbClr val="919191"/>
                </a:solidFill>
                <a:ea typeface="ＭＳ 明朝"/>
                <a:cs typeface="Times New Roman"/>
              </a:rPr>
            </a:br>
            <a:r>
              <a:rPr lang="tr-TR" dirty="0">
                <a:solidFill>
                  <a:srgbClr val="919191"/>
                </a:solidFill>
                <a:ea typeface="ＭＳ 明朝"/>
                <a:cs typeface="Times New Roman"/>
              </a:rPr>
              <a:t/>
            </a:r>
            <a:br>
              <a:rPr lang="tr-TR" dirty="0">
                <a:solidFill>
                  <a:srgbClr val="919191"/>
                </a:solidFill>
                <a:ea typeface="ＭＳ 明朝"/>
                <a:cs typeface="Times New Roman"/>
              </a:rPr>
            </a:br>
            <a:r>
              <a:rPr lang="tr-TR" dirty="0">
                <a:solidFill>
                  <a:srgbClr val="919191"/>
                </a:solidFill>
                <a:ea typeface="ＭＳ 明朝"/>
                <a:cs typeface="Times New Roman"/>
              </a:rPr>
              <a:t>İŞİNİZ DAHA ÇOK: Maliyet </a:t>
            </a:r>
            <a:r>
              <a:rPr lang="tr-TR" dirty="0" err="1">
                <a:solidFill>
                  <a:srgbClr val="919191"/>
                </a:solidFill>
                <a:ea typeface="ＭＳ 明朝"/>
                <a:cs typeface="Times New Roman"/>
              </a:rPr>
              <a:t>ağırlıki</a:t>
            </a:r>
            <a:r>
              <a:rPr lang="tr-TR" dirty="0">
                <a:solidFill>
                  <a:srgbClr val="919191"/>
                </a:solidFill>
                <a:ea typeface="ＭＳ 明朝"/>
                <a:cs typeface="Times New Roman"/>
              </a:rPr>
              <a:t> mi? (yalın maliyet yapısı, düşük fiyat değer önerisi, maksimum otomasyon, yoğun dışarıya yaptırma) Değer ağırlıklı mı? (değer yaratmaya odaklı, üst düzey değer önerisi)</a:t>
            </a:r>
            <a:br>
              <a:rPr lang="tr-TR" dirty="0">
                <a:solidFill>
                  <a:srgbClr val="919191"/>
                </a:solidFill>
                <a:ea typeface="ＭＳ 明朝"/>
                <a:cs typeface="Times New Roman"/>
              </a:rPr>
            </a:br>
            <a:r>
              <a:rPr lang="tr-TR" dirty="0">
                <a:solidFill>
                  <a:srgbClr val="919191"/>
                </a:solidFill>
                <a:ea typeface="ＭＳ 明朝"/>
                <a:cs typeface="Times New Roman"/>
              </a:rPr>
              <a:t/>
            </a:r>
            <a:br>
              <a:rPr lang="tr-TR" dirty="0">
                <a:solidFill>
                  <a:srgbClr val="919191"/>
                </a:solidFill>
                <a:ea typeface="ＭＳ 明朝"/>
                <a:cs typeface="Times New Roman"/>
              </a:rPr>
            </a:br>
            <a:r>
              <a:rPr lang="tr-TR" dirty="0">
                <a:solidFill>
                  <a:srgbClr val="919191"/>
                </a:solidFill>
                <a:ea typeface="ＭＳ 明朝"/>
                <a:cs typeface="Times New Roman"/>
              </a:rPr>
              <a:t>ÖRNEK ÖZELLİKLER: Sabit maliyet (maaş, kira, </a:t>
            </a:r>
            <a:r>
              <a:rPr lang="tr-TR" dirty="0" err="1">
                <a:solidFill>
                  <a:srgbClr val="919191"/>
                </a:solidFill>
                <a:ea typeface="ＭＳ 明朝"/>
                <a:cs typeface="Times New Roman"/>
              </a:rPr>
              <a:t>isitma</a:t>
            </a:r>
            <a:r>
              <a:rPr lang="tr-TR" dirty="0">
                <a:solidFill>
                  <a:srgbClr val="919191"/>
                </a:solidFill>
                <a:ea typeface="ＭＳ 明朝"/>
                <a:cs typeface="Times New Roman"/>
              </a:rPr>
              <a:t>, su, vs.), Değişken maliyetler, Ölçek ekonomileri, Kapsam ekonomileri </a:t>
            </a:r>
            <a:endParaRPr lang="tr-TR" dirty="0">
              <a:solidFill>
                <a:srgbClr val="919191"/>
              </a:solidFill>
            </a:endParaRPr>
          </a:p>
        </p:txBody>
      </p:sp>
      <p:sp>
        <p:nvSpPr>
          <p:cNvPr id="49" name="Text Placeholder 48"/>
          <p:cNvSpPr>
            <a:spLocks noGrp="1"/>
          </p:cNvSpPr>
          <p:nvPr>
            <p:ph type="body" sz="quarter" idx="21"/>
          </p:nvPr>
        </p:nvSpPr>
        <p:spPr/>
        <p:txBody>
          <a:bodyPr/>
          <a:lstStyle/>
          <a:p>
            <a:r>
              <a:rPr lang="tr-TR" dirty="0">
                <a:solidFill>
                  <a:srgbClr val="919191"/>
                </a:solidFill>
                <a:ea typeface="ＭＳ 明朝"/>
                <a:cs typeface="Times New Roman"/>
              </a:rPr>
              <a:t>Müşterilerimiz gerçekten hangi değerler için para ödemeyi kabul ediyor? Şu anda neler için ödeme yapıyorlar? Şu anda nasıl ödeme yapıyorlar? Nasıl ödeme yapmayı tercih ederler? Her Gelir Kaynağının toplam gelire katkısı ne kadardır?</a:t>
            </a:r>
            <a:br>
              <a:rPr lang="tr-TR" dirty="0">
                <a:solidFill>
                  <a:srgbClr val="919191"/>
                </a:solidFill>
                <a:ea typeface="ＭＳ 明朝"/>
                <a:cs typeface="Times New Roman"/>
              </a:rPr>
            </a:br>
            <a:r>
              <a:rPr lang="tr-TR" dirty="0">
                <a:solidFill>
                  <a:srgbClr val="919191"/>
                </a:solidFill>
                <a:ea typeface="ＭＳ 明朝"/>
                <a:cs typeface="Times New Roman"/>
              </a:rPr>
              <a:t/>
            </a:r>
            <a:br>
              <a:rPr lang="tr-TR" dirty="0">
                <a:solidFill>
                  <a:srgbClr val="919191"/>
                </a:solidFill>
                <a:ea typeface="ＭＳ 明朝"/>
                <a:cs typeface="Times New Roman"/>
              </a:rPr>
            </a:br>
            <a:r>
              <a:rPr lang="tr-TR" dirty="0">
                <a:solidFill>
                  <a:srgbClr val="919191"/>
                </a:solidFill>
                <a:ea typeface="ＭＳ 明朝"/>
                <a:cs typeface="Times New Roman"/>
              </a:rPr>
              <a:t>ÇEŞİTLER: Ürün Satışı, Kullanım Ücreti, Üyelik Aidatı, Ödünç verme / Kiralama / Leasing, Lisanslama, Komisyon, Reklam</a:t>
            </a:r>
            <a:r>
              <a:rPr lang="tr-TR" sz="1200" dirty="0">
                <a:solidFill>
                  <a:srgbClr val="919191"/>
                </a:solidFill>
                <a:latin typeface="Cambria"/>
                <a:ea typeface="ＭＳ 明朝"/>
                <a:cs typeface="Times New Roman"/>
              </a:rPr>
              <a:t/>
            </a:r>
            <a:br>
              <a:rPr lang="tr-TR" sz="1200" dirty="0">
                <a:solidFill>
                  <a:srgbClr val="919191"/>
                </a:solidFill>
                <a:latin typeface="Cambria"/>
                <a:ea typeface="ＭＳ 明朝"/>
                <a:cs typeface="Times New Roman"/>
              </a:rPr>
            </a:br>
            <a:r>
              <a:rPr lang="tr-TR" dirty="0">
                <a:solidFill>
                  <a:srgbClr val="919191"/>
                </a:solidFill>
                <a:ea typeface="ＭＳ 明朝"/>
                <a:cs typeface="Times New Roman"/>
              </a:rPr>
              <a:t>SABİT FİYATLANDIRMA: Liste Fiyatı, Ürün Özelliklerine göre fiyatlandırma, Müşteri Kesitine göre fiyatlandırma, Hacme </a:t>
            </a:r>
            <a:r>
              <a:rPr lang="tr-TR" dirty="0" err="1">
                <a:solidFill>
                  <a:srgbClr val="919191"/>
                </a:solidFill>
                <a:ea typeface="ＭＳ 明朝"/>
                <a:cs typeface="Times New Roman"/>
              </a:rPr>
              <a:t>dayali</a:t>
            </a:r>
            <a:r>
              <a:rPr lang="tr-TR" sz="1200" dirty="0">
                <a:solidFill>
                  <a:srgbClr val="919191"/>
                </a:solidFill>
                <a:latin typeface="Cambria"/>
                <a:ea typeface="ＭＳ 明朝"/>
                <a:cs typeface="Times New Roman"/>
              </a:rPr>
              <a:t/>
            </a:r>
            <a:br>
              <a:rPr lang="tr-TR" sz="1200" dirty="0">
                <a:solidFill>
                  <a:srgbClr val="919191"/>
                </a:solidFill>
                <a:latin typeface="Cambria"/>
                <a:ea typeface="ＭＳ 明朝"/>
                <a:cs typeface="Times New Roman"/>
              </a:rPr>
            </a:br>
            <a:r>
              <a:rPr lang="tr-TR" dirty="0">
                <a:solidFill>
                  <a:srgbClr val="919191"/>
                </a:solidFill>
                <a:ea typeface="ＭＳ 明朝"/>
                <a:cs typeface="Times New Roman"/>
              </a:rPr>
              <a:t>DİNAMİK FİYATLANDIRMA: Pazarlık Usulü, Getiri Yönetimi, Gerçek Zamanlı Pazar</a:t>
            </a:r>
            <a:r>
              <a:rPr lang="tr-TR" dirty="0">
                <a:solidFill>
                  <a:srgbClr val="919191"/>
                </a:solidFill>
              </a:rPr>
              <a:t> </a:t>
            </a:r>
          </a:p>
        </p:txBody>
      </p:sp>
      <p:sp>
        <p:nvSpPr>
          <p:cNvPr id="50" name="Text Placeholder 49"/>
          <p:cNvSpPr>
            <a:spLocks noGrp="1"/>
          </p:cNvSpPr>
          <p:nvPr>
            <p:ph type="body" sz="quarter" idx="22"/>
          </p:nvPr>
        </p:nvSpPr>
        <p:spPr/>
        <p:txBody>
          <a:bodyPr/>
          <a:lstStyle/>
          <a:p>
            <a:endParaRPr lang="en-GB" sz="800" dirty="0">
              <a:solidFill>
                <a:srgbClr val="919191"/>
              </a:solidFill>
            </a:endParaRPr>
          </a:p>
        </p:txBody>
      </p:sp>
      <p:sp>
        <p:nvSpPr>
          <p:cNvPr id="51" name="Text Placeholder 50"/>
          <p:cNvSpPr>
            <a:spLocks noGrp="1"/>
          </p:cNvSpPr>
          <p:nvPr>
            <p:ph type="body" sz="quarter" idx="23"/>
          </p:nvPr>
        </p:nvSpPr>
        <p:spPr/>
        <p:txBody>
          <a:bodyPr/>
          <a:lstStyle/>
          <a:p>
            <a:endParaRPr lang="en-GB" sz="800" dirty="0">
              <a:solidFill>
                <a:srgbClr val="919191"/>
              </a:solidFill>
            </a:endParaRPr>
          </a:p>
        </p:txBody>
      </p:sp>
      <p:sp>
        <p:nvSpPr>
          <p:cNvPr id="69" name="Text Placeholder 68"/>
          <p:cNvSpPr>
            <a:spLocks noGrp="1"/>
          </p:cNvSpPr>
          <p:nvPr>
            <p:ph type="body" sz="quarter" idx="24"/>
          </p:nvPr>
        </p:nvSpPr>
        <p:spPr/>
        <p:txBody>
          <a:bodyPr/>
          <a:lstStyle/>
          <a:p>
            <a:endParaRPr lang="en-GB" sz="800" dirty="0">
              <a:solidFill>
                <a:srgbClr val="919191"/>
              </a:solidFill>
            </a:endParaRPr>
          </a:p>
        </p:txBody>
      </p:sp>
      <p:sp>
        <p:nvSpPr>
          <p:cNvPr id="70" name="Text Placeholder 69"/>
          <p:cNvSpPr>
            <a:spLocks noGrp="1"/>
          </p:cNvSpPr>
          <p:nvPr>
            <p:ph type="body" sz="quarter" idx="25"/>
          </p:nvPr>
        </p:nvSpPr>
        <p:spPr/>
        <p:txBody>
          <a:bodyPr/>
          <a:lstStyle/>
          <a:p>
            <a:endParaRPr lang="en-GB" sz="800" dirty="0">
              <a:solidFill>
                <a:srgbClr val="919191"/>
              </a:solidFill>
            </a:endParaRPr>
          </a:p>
        </p:txBody>
      </p:sp>
      <p:sp>
        <p:nvSpPr>
          <p:cNvPr id="52" name="Rectangle 51"/>
          <p:cNvSpPr/>
          <p:nvPr/>
        </p:nvSpPr>
        <p:spPr>
          <a:xfrm>
            <a:off x="247650" y="6457891"/>
            <a:ext cx="9410700" cy="338554"/>
          </a:xfrm>
          <a:prstGeom prst="rect">
            <a:avLst/>
          </a:prstGeom>
        </p:spPr>
        <p:txBody>
          <a:bodyPr wrap="square">
            <a:spAutoFit/>
          </a:bodyPr>
          <a:lstStyle/>
          <a:p>
            <a:r>
              <a:rPr lang="en-GB" sz="800" dirty="0"/>
              <a:t>Designed by: The Business Model Foundry (</a:t>
            </a:r>
            <a:r>
              <a:rPr lang="en-GB" sz="800" u="sng" dirty="0">
                <a:hlinkClick r:id="rId2"/>
              </a:rPr>
              <a:t>www.businessmodelgeneration.com/canvas</a:t>
            </a:r>
            <a:r>
              <a:rPr lang="en-GB" sz="800" dirty="0"/>
              <a:t>).                                                                                                                         </a:t>
            </a:r>
            <a:r>
              <a:rPr lang="en-GB" sz="800" dirty="0" smtClean="0"/>
              <a:t>	          </a:t>
            </a:r>
            <a:r>
              <a:rPr lang="tr-TR" sz="800" dirty="0" smtClean="0"/>
              <a:t>Türkçe'ye </a:t>
            </a:r>
            <a:r>
              <a:rPr lang="tr-TR" sz="800" dirty="0"/>
              <a:t>uyarlanmış tarafından </a:t>
            </a:r>
            <a:r>
              <a:rPr lang="en-GB" sz="800" u="sng" dirty="0">
                <a:hlinkClick r:id="rId3"/>
              </a:rPr>
              <a:t>www.adiloran.com</a:t>
            </a:r>
            <a:r>
              <a:rPr lang="en-GB" sz="800" dirty="0"/>
              <a:t> </a:t>
            </a:r>
            <a:br>
              <a:rPr lang="en-GB" sz="800" dirty="0"/>
            </a:br>
            <a:r>
              <a:rPr lang="en-GB" sz="800" dirty="0"/>
              <a:t>Word implementation by: Neos Chronos Limited (</a:t>
            </a:r>
            <a:r>
              <a:rPr lang="en-GB" sz="800" u="sng" dirty="0">
                <a:hlinkClick r:id="rId4"/>
              </a:rPr>
              <a:t>https://neoschronos.com</a:t>
            </a:r>
            <a:r>
              <a:rPr lang="en-GB" sz="800" dirty="0"/>
              <a:t>). License: </a:t>
            </a:r>
            <a:r>
              <a:rPr lang="en-GB" sz="800" u="sng" dirty="0">
                <a:hlinkClick r:id="rId5"/>
              </a:rPr>
              <a:t>CC BY-SA </a:t>
            </a:r>
            <a:r>
              <a:rPr lang="en-GB" sz="800" u="sng" dirty="0" smtClean="0">
                <a:hlinkClick r:id="rId5"/>
              </a:rPr>
              <a:t>3.0</a:t>
            </a:r>
            <a:r>
              <a:rPr lang="en-GB" sz="800" dirty="0"/>
              <a:t>	</a:t>
            </a:r>
            <a:r>
              <a:rPr lang="en-GB" sz="800" dirty="0" smtClean="0"/>
              <a:t>							        Adapted </a:t>
            </a:r>
            <a:r>
              <a:rPr lang="en-GB" sz="800" dirty="0"/>
              <a:t>to Turkish by </a:t>
            </a:r>
            <a:r>
              <a:rPr lang="en-GB" sz="800" u="sng" dirty="0" smtClean="0">
                <a:hlinkClick r:id="rId3"/>
              </a:rPr>
              <a:t>www.adiloran.com</a:t>
            </a:r>
            <a:endParaRPr lang="en-GB" sz="800" dirty="0"/>
          </a:p>
        </p:txBody>
      </p:sp>
    </p:spTree>
    <p:extLst>
      <p:ext uri="{BB962C8B-B14F-4D97-AF65-F5344CB8AC3E}">
        <p14:creationId xmlns:p14="http://schemas.microsoft.com/office/powerpoint/2010/main" val="1335410226"/>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Text Placeholder 49"/>
          <p:cNvSpPr>
            <a:spLocks noGrp="1"/>
          </p:cNvSpPr>
          <p:nvPr>
            <p:ph type="body" sz="quarter" idx="22"/>
          </p:nvPr>
        </p:nvSpPr>
        <p:spPr/>
        <p:txBody>
          <a:bodyPr/>
          <a:lstStyle/>
          <a:p>
            <a:endParaRPr lang="en-GB" sz="800" dirty="0">
              <a:solidFill>
                <a:srgbClr val="919191"/>
              </a:solidFill>
            </a:endParaRPr>
          </a:p>
        </p:txBody>
      </p:sp>
      <p:sp>
        <p:nvSpPr>
          <p:cNvPr id="51" name="Text Placeholder 50"/>
          <p:cNvSpPr>
            <a:spLocks noGrp="1"/>
          </p:cNvSpPr>
          <p:nvPr>
            <p:ph type="body" sz="quarter" idx="23"/>
          </p:nvPr>
        </p:nvSpPr>
        <p:spPr/>
        <p:txBody>
          <a:bodyPr/>
          <a:lstStyle/>
          <a:p>
            <a:endParaRPr lang="en-GB" sz="800" dirty="0">
              <a:solidFill>
                <a:srgbClr val="919191"/>
              </a:solidFill>
            </a:endParaRPr>
          </a:p>
        </p:txBody>
      </p:sp>
      <p:sp>
        <p:nvSpPr>
          <p:cNvPr id="69" name="Text Placeholder 68"/>
          <p:cNvSpPr>
            <a:spLocks noGrp="1"/>
          </p:cNvSpPr>
          <p:nvPr>
            <p:ph type="body" sz="quarter" idx="24"/>
          </p:nvPr>
        </p:nvSpPr>
        <p:spPr/>
        <p:txBody>
          <a:bodyPr/>
          <a:lstStyle/>
          <a:p>
            <a:endParaRPr lang="en-GB" sz="800" dirty="0">
              <a:solidFill>
                <a:srgbClr val="919191"/>
              </a:solidFill>
            </a:endParaRPr>
          </a:p>
        </p:txBody>
      </p:sp>
      <p:sp>
        <p:nvSpPr>
          <p:cNvPr id="70" name="Text Placeholder 69"/>
          <p:cNvSpPr>
            <a:spLocks noGrp="1"/>
          </p:cNvSpPr>
          <p:nvPr>
            <p:ph type="body" sz="quarter" idx="25"/>
          </p:nvPr>
        </p:nvSpPr>
        <p:spPr/>
        <p:txBody>
          <a:bodyPr/>
          <a:lstStyle/>
          <a:p>
            <a:endParaRPr lang="en-GB" sz="800" dirty="0">
              <a:solidFill>
                <a:srgbClr val="919191"/>
              </a:solidFill>
            </a:endParaRPr>
          </a:p>
        </p:txBody>
      </p:sp>
      <p:sp>
        <p:nvSpPr>
          <p:cNvPr id="52" name="Rectangle 51"/>
          <p:cNvSpPr/>
          <p:nvPr/>
        </p:nvSpPr>
        <p:spPr>
          <a:xfrm>
            <a:off x="247650" y="6457891"/>
            <a:ext cx="9410700" cy="338554"/>
          </a:xfrm>
          <a:prstGeom prst="rect">
            <a:avLst/>
          </a:prstGeom>
        </p:spPr>
        <p:txBody>
          <a:bodyPr wrap="square">
            <a:spAutoFit/>
          </a:bodyPr>
          <a:lstStyle/>
          <a:p>
            <a:r>
              <a:rPr lang="en-GB" sz="800" dirty="0"/>
              <a:t>Designed by: The Business Model Foundry (</a:t>
            </a:r>
            <a:r>
              <a:rPr lang="en-GB" sz="800" u="sng" dirty="0">
                <a:hlinkClick r:id="rId2"/>
              </a:rPr>
              <a:t>www.businessmodelgeneration.com/canvas</a:t>
            </a:r>
            <a:r>
              <a:rPr lang="en-GB" sz="800" dirty="0"/>
              <a:t>).                                                                                                                         </a:t>
            </a:r>
            <a:r>
              <a:rPr lang="en-GB" sz="800" dirty="0" smtClean="0"/>
              <a:t>	          </a:t>
            </a:r>
            <a:r>
              <a:rPr lang="tr-TR" sz="800" dirty="0" smtClean="0"/>
              <a:t>Türkçe'ye </a:t>
            </a:r>
            <a:r>
              <a:rPr lang="tr-TR" sz="800" dirty="0"/>
              <a:t>uyarlanmış tarafından </a:t>
            </a:r>
            <a:r>
              <a:rPr lang="en-GB" sz="800" u="sng" dirty="0">
                <a:hlinkClick r:id="rId3"/>
              </a:rPr>
              <a:t>www.adiloran.com</a:t>
            </a:r>
            <a:r>
              <a:rPr lang="en-GB" sz="800" dirty="0"/>
              <a:t> </a:t>
            </a:r>
            <a:br>
              <a:rPr lang="en-GB" sz="800" dirty="0"/>
            </a:br>
            <a:r>
              <a:rPr lang="en-GB" sz="800" dirty="0"/>
              <a:t>Word implementation by: Neos Chronos Limited (</a:t>
            </a:r>
            <a:r>
              <a:rPr lang="en-GB" sz="800" u="sng" dirty="0">
                <a:hlinkClick r:id="rId4"/>
              </a:rPr>
              <a:t>https://neoschronos.com</a:t>
            </a:r>
            <a:r>
              <a:rPr lang="en-GB" sz="800" dirty="0"/>
              <a:t>). License: </a:t>
            </a:r>
            <a:r>
              <a:rPr lang="en-GB" sz="800" u="sng" dirty="0">
                <a:hlinkClick r:id="rId5"/>
              </a:rPr>
              <a:t>CC BY-SA </a:t>
            </a:r>
            <a:r>
              <a:rPr lang="en-GB" sz="800" u="sng" dirty="0" smtClean="0">
                <a:hlinkClick r:id="rId5"/>
              </a:rPr>
              <a:t>3.0</a:t>
            </a:r>
            <a:r>
              <a:rPr lang="en-GB" sz="800" dirty="0"/>
              <a:t>	</a:t>
            </a:r>
            <a:r>
              <a:rPr lang="en-GB" sz="800" dirty="0" smtClean="0"/>
              <a:t>							        Adapted </a:t>
            </a:r>
            <a:r>
              <a:rPr lang="en-GB" sz="800" dirty="0"/>
              <a:t>to Turkish by </a:t>
            </a:r>
            <a:r>
              <a:rPr lang="en-GB" sz="800" u="sng" dirty="0" smtClean="0">
                <a:hlinkClick r:id="rId3"/>
              </a:rPr>
              <a:t>www.adiloran.com</a:t>
            </a:r>
            <a:endParaRPr lang="en-GB" sz="800" dirty="0"/>
          </a:p>
        </p:txBody>
      </p:sp>
      <p:sp>
        <p:nvSpPr>
          <p:cNvPr id="2" name="Text Placeholder 1"/>
          <p:cNvSpPr>
            <a:spLocks noGrp="1"/>
          </p:cNvSpPr>
          <p:nvPr>
            <p:ph type="body" sz="quarter" idx="10"/>
          </p:nvPr>
        </p:nvSpPr>
        <p:spPr>
          <a:solidFill>
            <a:srgbClr val="FFFFFF"/>
          </a:solidFill>
        </p:spPr>
        <p:txBody>
          <a:bodyPr vert="horz"/>
          <a:lstStyle/>
          <a:p>
            <a:pPr>
              <a:lnSpc>
                <a:spcPct val="90000"/>
              </a:lnSpc>
            </a:pPr>
            <a:endParaRPr lang="en-GB" dirty="0">
              <a:solidFill>
                <a:srgbClr val="919191"/>
              </a:solidFill>
              <a:ea typeface="ＭＳ 明朝"/>
              <a:cs typeface="Times New Roman"/>
            </a:endParaRPr>
          </a:p>
        </p:txBody>
      </p:sp>
      <p:sp>
        <p:nvSpPr>
          <p:cNvPr id="3" name="Text Placeholder 2"/>
          <p:cNvSpPr>
            <a:spLocks noGrp="1"/>
          </p:cNvSpPr>
          <p:nvPr>
            <p:ph type="body" sz="quarter" idx="11"/>
          </p:nvPr>
        </p:nvSpPr>
        <p:spPr/>
        <p:txBody>
          <a:bodyPr/>
          <a:lstStyle/>
          <a:p>
            <a:pPr>
              <a:lnSpc>
                <a:spcPct val="90000"/>
              </a:lnSpc>
            </a:pPr>
            <a:endParaRPr lang="en-GB" sz="800" dirty="0">
              <a:solidFill>
                <a:schemeClr val="bg2">
                  <a:lumMod val="50000"/>
                </a:schemeClr>
              </a:solidFill>
            </a:endParaRPr>
          </a:p>
        </p:txBody>
      </p:sp>
      <p:sp>
        <p:nvSpPr>
          <p:cNvPr id="4" name="Text Placeholder 3"/>
          <p:cNvSpPr>
            <a:spLocks noGrp="1"/>
          </p:cNvSpPr>
          <p:nvPr>
            <p:ph type="body" sz="quarter" idx="12"/>
          </p:nvPr>
        </p:nvSpPr>
        <p:spPr/>
        <p:txBody>
          <a:bodyPr/>
          <a:lstStyle/>
          <a:p>
            <a:pPr>
              <a:lnSpc>
                <a:spcPct val="90000"/>
              </a:lnSpc>
            </a:pPr>
            <a:endParaRPr lang="en-GB">
              <a:solidFill>
                <a:schemeClr val="bg2">
                  <a:lumMod val="50000"/>
                </a:schemeClr>
              </a:solidFill>
            </a:endParaRPr>
          </a:p>
        </p:txBody>
      </p:sp>
      <p:sp>
        <p:nvSpPr>
          <p:cNvPr id="5" name="Text Placeholder 4"/>
          <p:cNvSpPr>
            <a:spLocks noGrp="1"/>
          </p:cNvSpPr>
          <p:nvPr>
            <p:ph type="body" sz="quarter" idx="13"/>
          </p:nvPr>
        </p:nvSpPr>
        <p:spPr/>
        <p:txBody>
          <a:bodyPr/>
          <a:lstStyle/>
          <a:p>
            <a:pPr>
              <a:lnSpc>
                <a:spcPct val="90000"/>
              </a:lnSpc>
            </a:pPr>
            <a:endParaRPr lang="en-GB" sz="800" dirty="0">
              <a:solidFill>
                <a:schemeClr val="bg2">
                  <a:lumMod val="50000"/>
                </a:schemeClr>
              </a:solidFill>
            </a:endParaRPr>
          </a:p>
        </p:txBody>
      </p:sp>
      <p:sp>
        <p:nvSpPr>
          <p:cNvPr id="6" name="Text Placeholder 5"/>
          <p:cNvSpPr>
            <a:spLocks noGrp="1"/>
          </p:cNvSpPr>
          <p:nvPr>
            <p:ph type="body" sz="quarter" idx="14"/>
          </p:nvPr>
        </p:nvSpPr>
        <p:spPr/>
        <p:txBody>
          <a:bodyPr/>
          <a:lstStyle/>
          <a:p>
            <a:pPr>
              <a:lnSpc>
                <a:spcPct val="90000"/>
              </a:lnSpc>
            </a:pPr>
            <a:endParaRPr lang="en-GB">
              <a:solidFill>
                <a:schemeClr val="bg2">
                  <a:lumMod val="50000"/>
                </a:schemeClr>
              </a:solidFill>
            </a:endParaRPr>
          </a:p>
        </p:txBody>
      </p:sp>
      <p:sp>
        <p:nvSpPr>
          <p:cNvPr id="7" name="Text Placeholder 6"/>
          <p:cNvSpPr>
            <a:spLocks noGrp="1"/>
          </p:cNvSpPr>
          <p:nvPr>
            <p:ph type="body" sz="quarter" idx="16"/>
          </p:nvPr>
        </p:nvSpPr>
        <p:spPr/>
        <p:txBody>
          <a:bodyPr/>
          <a:lstStyle/>
          <a:p>
            <a:pPr>
              <a:lnSpc>
                <a:spcPct val="90000"/>
              </a:lnSpc>
            </a:pPr>
            <a:endParaRPr lang="en-GB">
              <a:solidFill>
                <a:schemeClr val="bg2">
                  <a:lumMod val="50000"/>
                </a:schemeClr>
              </a:solidFill>
            </a:endParaRPr>
          </a:p>
        </p:txBody>
      </p:sp>
      <p:sp>
        <p:nvSpPr>
          <p:cNvPr id="8" name="Text Placeholder 7"/>
          <p:cNvSpPr>
            <a:spLocks noGrp="1"/>
          </p:cNvSpPr>
          <p:nvPr>
            <p:ph type="body" sz="quarter" idx="18"/>
          </p:nvPr>
        </p:nvSpPr>
        <p:spPr/>
        <p:txBody>
          <a:bodyPr/>
          <a:lstStyle/>
          <a:p>
            <a:pPr>
              <a:lnSpc>
                <a:spcPct val="90000"/>
              </a:lnSpc>
            </a:pPr>
            <a:endParaRPr lang="en-GB">
              <a:solidFill>
                <a:schemeClr val="bg2">
                  <a:lumMod val="50000"/>
                </a:schemeClr>
              </a:solidFill>
            </a:endParaRPr>
          </a:p>
        </p:txBody>
      </p:sp>
      <p:sp>
        <p:nvSpPr>
          <p:cNvPr id="9" name="Text Placeholder 8"/>
          <p:cNvSpPr>
            <a:spLocks noGrp="1"/>
          </p:cNvSpPr>
          <p:nvPr>
            <p:ph type="body" sz="quarter" idx="20"/>
          </p:nvPr>
        </p:nvSpPr>
        <p:spPr/>
        <p:txBody>
          <a:bodyPr/>
          <a:lstStyle/>
          <a:p>
            <a:pPr>
              <a:lnSpc>
                <a:spcPct val="90000"/>
              </a:lnSpc>
            </a:pPr>
            <a:endParaRPr lang="en-GB">
              <a:solidFill>
                <a:schemeClr val="bg2">
                  <a:lumMod val="50000"/>
                </a:schemeClr>
              </a:solidFill>
            </a:endParaRPr>
          </a:p>
        </p:txBody>
      </p:sp>
      <p:sp>
        <p:nvSpPr>
          <p:cNvPr id="10" name="Text Placeholder 9"/>
          <p:cNvSpPr>
            <a:spLocks noGrp="1"/>
          </p:cNvSpPr>
          <p:nvPr>
            <p:ph type="body" sz="quarter" idx="21"/>
          </p:nvPr>
        </p:nvSpPr>
        <p:spPr/>
        <p:txBody>
          <a:bodyPr/>
          <a:lstStyle/>
          <a:p>
            <a:pPr>
              <a:lnSpc>
                <a:spcPct val="90000"/>
              </a:lnSpc>
            </a:pPr>
            <a:endParaRPr lang="en-GB" dirty="0">
              <a:solidFill>
                <a:schemeClr val="bg2">
                  <a:lumMod val="50000"/>
                </a:schemeClr>
              </a:solidFill>
            </a:endParaRPr>
          </a:p>
        </p:txBody>
      </p:sp>
    </p:spTree>
    <p:extLst>
      <p:ext uri="{BB962C8B-B14F-4D97-AF65-F5344CB8AC3E}">
        <p14:creationId xmlns:p14="http://schemas.microsoft.com/office/powerpoint/2010/main" val="2110955039"/>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Neos Chronos">
      <a:dk1>
        <a:srgbClr val="444444"/>
      </a:dk1>
      <a:lt1>
        <a:sysClr val="window" lastClr="FFFFFF"/>
      </a:lt1>
      <a:dk2>
        <a:srgbClr val="222222"/>
      </a:dk2>
      <a:lt2>
        <a:srgbClr val="F3F3F3"/>
      </a:lt2>
      <a:accent1>
        <a:srgbClr val="669933"/>
      </a:accent1>
      <a:accent2>
        <a:srgbClr val="38BEEA"/>
      </a:accent2>
      <a:accent3>
        <a:srgbClr val="EA38C0"/>
      </a:accent3>
      <a:accent4>
        <a:srgbClr val="EABB38"/>
      </a:accent4>
      <a:accent5>
        <a:srgbClr val="788C92"/>
      </a:accent5>
      <a:accent6>
        <a:srgbClr val="EA6238"/>
      </a:accent6>
      <a:hlink>
        <a:srgbClr val="787828"/>
      </a:hlink>
      <a:folHlink>
        <a:srgbClr val="9AA2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305</TotalTime>
  <Words>172</Words>
  <Application>Microsoft Macintosh PowerPoint</Application>
  <PresentationFormat>A4 Paper (210x297 mm)</PresentationFormat>
  <Paragraphs>11</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PowerPoint Presentation</vt:lpstr>
      <vt:lpstr>PowerPoint Presentation</vt:lpstr>
    </vt:vector>
  </TitlesOfParts>
  <Manager/>
  <Company>Neos Chronos Limited</Company>
  <LinksUpToDate>false</LinksUpToDate>
  <SharedDoc>false</SharedDoc>
  <HyperlinkBase>https://neoschronos.com/assets/</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Kanvas İş Modeli PPT</dc:title>
  <dc:subject/>
  <dc:creator>Thomas Papanikolaou</dc:creator>
  <cp:keywords>Business Model Canvas, Template, Powerpoint, ppt, pptx, Türkçe, Turkish, Free</cp:keywords>
  <dc:description>The Business Model Canvas (www.businessmodelgeneration.com/canvas). This work is licensed under the Creative Commons Attribution-Share Alike 3.0 Unported License.</dc:description>
  <cp:lastModifiedBy>Thomas Papanikolaou</cp:lastModifiedBy>
  <cp:revision>56</cp:revision>
  <cp:lastPrinted>2019-04-01T19:25:48Z</cp:lastPrinted>
  <dcterms:created xsi:type="dcterms:W3CDTF">2019-04-01T16:49:19Z</dcterms:created>
  <dcterms:modified xsi:type="dcterms:W3CDTF">2020-02-02T15:02:58Z</dcterms:modified>
  <cp:category>PowerPoint Template PPT</cp:category>
</cp:coreProperties>
</file>