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3" autoAdjust="0"/>
    <p:restoredTop sz="99472" autoAdjust="0"/>
  </p:normalViewPr>
  <p:slideViewPr>
    <p:cSldViewPr snapToObjects="1">
      <p:cViewPr varScale="1">
        <p:scale>
          <a:sx n="129" d="100"/>
          <a:sy n="129" d="100"/>
        </p:scale>
        <p:origin x="-120" y="-2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n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9424" y="1153732"/>
            <a:ext cx="1754326" cy="1443067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de-DE" noProof="0" smtClean="0"/>
              <a:t>Beschreiben Sie die 1-3 größten Kundenprobleme.</a:t>
            </a:r>
            <a:endParaRPr lang="de-DE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85335" y="1153732"/>
            <a:ext cx="1754326" cy="1443067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de-DE" noProof="0" smtClean="0"/>
              <a:t>Beschreiben Sie eine Lösung für jedes identifizierte Problem</a:t>
            </a:r>
            <a:endParaRPr lang="de-DE" noProof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067689" y="1153732"/>
            <a:ext cx="1754326" cy="1443067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lang="en-GB" sz="9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de-DE" noProof="0" smtClean="0"/>
              <a:t>Eine einfache, klare und überzeugende Botschaft, die angibt, warum Sie anders sind und Ihre Lösung einen Kauf wert</a:t>
            </a:r>
            <a:endParaRPr lang="de-DE" noProof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948526" y="1142999"/>
            <a:ext cx="1754326" cy="1443067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de-DE" noProof="0" smtClean="0"/>
              <a:t>Etwas, das nicht einfach kopiert oder gekauft werden kann</a:t>
            </a:r>
            <a:endParaRPr lang="de-DE" noProof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835806" y="1142999"/>
            <a:ext cx="1754326" cy="1443067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de-DE" noProof="0" smtClean="0"/>
              <a:t>Listen Sie Ihre Ziel- und Nutzergruppen auf.</a:t>
            </a:r>
            <a:endParaRPr lang="de-DE" noProof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09424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de-DE" noProof="0" smtClean="0"/>
              <a:t>Beschreiben Sie, wie Kunden diese Probleme bisher lösen.</a:t>
            </a:r>
            <a:endParaRPr lang="de-DE" noProof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704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de-DE" noProof="0" smtClean="0"/>
              <a:t>Listen Sie die messbaren Zahlen auf, die zeigen, ob Ihr Business funktioniert.</a:t>
            </a:r>
            <a:endParaRPr lang="de-DE" noProof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072615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de-DE" noProof="0" smtClean="0"/>
              <a:t>Listen Sie Ihre X für Y-Analogie auf (z. B. YouTube = Flickr für Videos)</a:t>
            </a:r>
          </a:p>
          <a:p>
            <a:pPr lvl="0"/>
            <a:endParaRPr lang="de-DE" noProof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952078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de-DE" noProof="0" smtClean="0"/>
              <a:t>Pfad zum Kunden</a:t>
            </a:r>
            <a:endParaRPr lang="de-DE" noProof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835806" y="2965563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de-DE" noProof="0" smtClean="0"/>
              <a:t>Listen Sie die Eigenschaften Ihrer idealen Kunden auf</a:t>
            </a:r>
            <a:endParaRPr lang="de-DE" noProof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309424" y="4876800"/>
            <a:ext cx="4561026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de-DE" noProof="0" smtClean="0"/>
              <a:t>Listen Sie Ihre festen und variablen Kosten auf.</a:t>
            </a:r>
          </a:p>
          <a:p>
            <a:pPr lvl="0"/>
            <a:r>
              <a:rPr lang="de-DE" noProof="0" smtClean="0"/>
              <a:t>Kundenakquisitionskosten</a:t>
            </a:r>
          </a:p>
          <a:p>
            <a:pPr lvl="0"/>
            <a:r>
              <a:rPr lang="de-DE" noProof="0" smtClean="0"/>
              <a:t>Vertriebskosten</a:t>
            </a:r>
          </a:p>
          <a:p>
            <a:pPr lvl="0"/>
            <a:r>
              <a:rPr lang="de-DE" noProof="0" smtClean="0"/>
              <a:t>Hosting</a:t>
            </a:r>
          </a:p>
          <a:p>
            <a:pPr lvl="0"/>
            <a:r>
              <a:rPr lang="de-DE" noProof="0" smtClean="0"/>
              <a:t>Menschen</a:t>
            </a:r>
          </a:p>
          <a:p>
            <a:pPr lvl="0"/>
            <a:r>
              <a:rPr lang="de-DE" noProof="0" smtClean="0"/>
              <a:t>Etc.</a:t>
            </a:r>
            <a:endParaRPr lang="de-DE" noProof="0" smtClean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056350" y="4876800"/>
            <a:ext cx="4533783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de-DE" noProof="0" smtClean="0"/>
              <a:t>Listen Sie Ihre Einnahmequellen auf.</a:t>
            </a:r>
          </a:p>
          <a:p>
            <a:pPr lvl="0"/>
            <a:r>
              <a:rPr lang="de-DE" noProof="0" smtClean="0"/>
              <a:t>Erlösmodell</a:t>
            </a:r>
          </a:p>
          <a:p>
            <a:pPr lvl="0"/>
            <a:r>
              <a:rPr lang="de-DE" noProof="0" smtClean="0"/>
              <a:t>Lebenszeitwert</a:t>
            </a:r>
          </a:p>
          <a:p>
            <a:pPr lvl="0"/>
            <a:r>
              <a:rPr lang="de-DE" noProof="0" smtClean="0"/>
              <a:t>Einnahmen</a:t>
            </a:r>
          </a:p>
          <a:p>
            <a:pPr lvl="0"/>
            <a:r>
              <a:rPr lang="de-DE" noProof="0" smtClean="0"/>
              <a:t>Bruttomarge</a:t>
            </a:r>
            <a:endParaRPr lang="de-DE" noProof="0" smtClean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962400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de-DE" noProof="0" smtClean="0"/>
              <a:t>Startup Name</a:t>
            </a:r>
            <a:endParaRPr lang="de-DE" noProof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685201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de-DE" noProof="0" smtClean="0"/>
              <a:t>Name1, Name2, …</a:t>
            </a:r>
            <a:endParaRPr lang="de-DE" noProof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7759700" y="381000"/>
            <a:ext cx="11557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de-DE" noProof="0" smtClean="0"/>
              <a:t>DD/MM/YYYY</a:t>
            </a:r>
            <a:endParaRPr lang="de-DE" noProof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9245600" y="381000"/>
            <a:ext cx="4127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de-DE" noProof="0" smtClean="0"/>
              <a:t>X.Y</a:t>
            </a:r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75517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244317" y="762000"/>
            <a:ext cx="9405865" cy="56388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47650" y="304800"/>
            <a:ext cx="2063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noProof="0" dirty="0" smtClean="0">
                <a:latin typeface="Arial"/>
                <a:cs typeface="Arial"/>
              </a:rPr>
              <a:t>The Lean Canvas</a:t>
            </a:r>
            <a:endParaRPr lang="en-GB" sz="1600" b="1" noProof="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505" y="184570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1" noProof="0" smtClean="0">
                <a:latin typeface="Arial"/>
                <a:cs typeface="Arial"/>
              </a:rPr>
              <a:t>Entwickelt für: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585882" y="180946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1" noProof="0" smtClean="0">
                <a:latin typeface="Arial"/>
                <a:cs typeface="Arial"/>
              </a:rPr>
              <a:t>Entwickelt von:</a:t>
            </a:r>
            <a:endParaRPr lang="de-DE" sz="700" b="0" i="1" noProof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664579" y="180946"/>
            <a:ext cx="1214131" cy="203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1" noProof="0" smtClean="0">
                <a:latin typeface="Arial"/>
                <a:cs typeface="Arial"/>
              </a:rPr>
              <a:t>Datum:</a:t>
            </a:r>
            <a:endParaRPr lang="de-DE" sz="700" b="0" i="1" noProof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9142085" y="180946"/>
            <a:ext cx="6203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1" noProof="0" smtClean="0">
                <a:latin typeface="Arial"/>
                <a:cs typeface="Arial"/>
              </a:rPr>
              <a:t>Version:</a:t>
            </a:r>
            <a:endParaRPr lang="de-DE" sz="700" b="0" i="1" noProof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44318" y="788699"/>
            <a:ext cx="174966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900" b="1" noProof="0" dirty="0" smtClean="0">
                <a:latin typeface="Arial"/>
                <a:cs typeface="Arial"/>
              </a:rPr>
              <a:t>Problem</a:t>
            </a:r>
            <a:endParaRPr lang="de-DE" sz="1000" b="1" noProof="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44318" y="2649380"/>
            <a:ext cx="174966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900" b="1" noProof="0" smtClean="0">
                <a:latin typeface="Arial"/>
                <a:cs typeface="Arial"/>
              </a:rPr>
              <a:t>Bestehende Alternativen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44318" y="457200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000" b="1" noProof="0" smtClean="0">
                <a:latin typeface="Arial"/>
                <a:cs typeface="Arial"/>
              </a:rPr>
              <a:t>Kostenstruktur</a:t>
            </a:r>
            <a:endParaRPr lang="de-DE" sz="1000" b="1" noProof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124850" y="788699"/>
            <a:ext cx="174966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b="1" noProof="0" smtClean="0">
                <a:latin typeface="Arial"/>
                <a:cs typeface="Arial"/>
              </a:rPr>
              <a:t>Lösung</a:t>
            </a:r>
            <a:endParaRPr lang="de-DE" sz="1000" b="1" noProof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24850" y="2649380"/>
            <a:ext cx="174966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900" b="1" noProof="0" smtClean="0">
                <a:latin typeface="Arial"/>
                <a:cs typeface="Arial"/>
              </a:rPr>
              <a:t>Schlüsselmetriken</a:t>
            </a:r>
            <a:endParaRPr lang="de-DE" sz="900" b="1" noProof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4026007" y="788699"/>
            <a:ext cx="17496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900" b="1" noProof="0" smtClean="0">
                <a:latin typeface="Arial"/>
                <a:cs typeface="Arial"/>
              </a:rPr>
              <a:t>Einzigartiges Wertversprechen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4026007" y="2649380"/>
            <a:ext cx="174966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900" b="1" noProof="0" smtClean="0">
                <a:latin typeface="Arial"/>
                <a:cs typeface="Arial"/>
              </a:rPr>
              <a:t>Kurzkonzept</a:t>
            </a:r>
            <a:endParaRPr lang="de-DE" sz="900" b="1" noProof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5919324" y="783159"/>
            <a:ext cx="17496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900" b="1" noProof="0" smtClean="0">
                <a:latin typeface="Arial"/>
                <a:cs typeface="Arial"/>
              </a:rPr>
              <a:t>Unfairer</a:t>
            </a:r>
            <a:br>
              <a:rPr lang="de-DE" sz="900" b="1" noProof="0" smtClean="0">
                <a:latin typeface="Arial"/>
                <a:cs typeface="Arial"/>
              </a:rPr>
            </a:br>
            <a:r>
              <a:rPr lang="de-DE" sz="900" b="1" noProof="0" smtClean="0">
                <a:latin typeface="Arial"/>
                <a:cs typeface="Arial"/>
              </a:rPr>
              <a:t>Wettbewerbsvorteil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919324" y="2643840"/>
            <a:ext cx="174966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900" b="1" noProof="0" dirty="0" smtClean="0">
                <a:latin typeface="Arial"/>
                <a:cs typeface="Arial"/>
              </a:rPr>
              <a:t>Marktkanäle</a:t>
            </a:r>
            <a:endParaRPr lang="de-DE" sz="900" b="1" noProof="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7817974" y="788699"/>
            <a:ext cx="174966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900" b="1" noProof="0" smtClean="0">
                <a:latin typeface="Arial"/>
                <a:cs typeface="Arial"/>
              </a:rPr>
              <a:t>Kundensegmente </a:t>
            </a:r>
            <a:endParaRPr lang="de-DE" sz="1000" b="1" noProof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7817974" y="2649380"/>
            <a:ext cx="17496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900" b="1" noProof="0" smtClean="0">
                <a:latin typeface="Arial"/>
                <a:cs typeface="Arial"/>
              </a:rPr>
              <a:t>Adopters im </a:t>
            </a:r>
            <a:br>
              <a:rPr lang="de-DE" sz="900" b="1" noProof="0" smtClean="0">
                <a:latin typeface="Arial"/>
                <a:cs typeface="Arial"/>
              </a:rPr>
            </a:br>
            <a:r>
              <a:rPr lang="de-DE" sz="900" b="1" noProof="0" smtClean="0">
                <a:latin typeface="Arial"/>
                <a:cs typeface="Arial"/>
              </a:rPr>
              <a:t>Frühstadium</a:t>
            </a:r>
            <a:endParaRPr lang="de-DE" sz="900" b="1" noProof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4973800" y="457200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000" b="1" noProof="0" smtClean="0">
                <a:latin typeface="Arial"/>
                <a:cs typeface="Arial"/>
              </a:rPr>
              <a:t>Ertragsstruktur</a:t>
            </a:r>
            <a:endParaRPr lang="de-DE" sz="1000" b="1" noProof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244318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26" name="Rectangle 25"/>
          <p:cNvSpPr/>
          <p:nvPr userDrawn="1"/>
        </p:nvSpPr>
        <p:spPr>
          <a:xfrm>
            <a:off x="2124302" y="760851"/>
            <a:ext cx="1880532" cy="1882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27" name="Rectangle 26"/>
          <p:cNvSpPr/>
          <p:nvPr userDrawn="1"/>
        </p:nvSpPr>
        <p:spPr>
          <a:xfrm>
            <a:off x="2124302" y="2643840"/>
            <a:ext cx="1880532" cy="19281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4004834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5884699" y="762000"/>
            <a:ext cx="1880532" cy="1882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30" name="Rectangle 29"/>
          <p:cNvSpPr/>
          <p:nvPr userDrawn="1"/>
        </p:nvSpPr>
        <p:spPr>
          <a:xfrm>
            <a:off x="5884699" y="2643840"/>
            <a:ext cx="1880532" cy="19281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31" name="Rectangle 30"/>
          <p:cNvSpPr/>
          <p:nvPr userDrawn="1"/>
        </p:nvSpPr>
        <p:spPr>
          <a:xfrm>
            <a:off x="7771070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32" name="Rectangle 31"/>
          <p:cNvSpPr/>
          <p:nvPr userDrawn="1"/>
        </p:nvSpPr>
        <p:spPr>
          <a:xfrm>
            <a:off x="244318" y="4580696"/>
            <a:ext cx="4714165" cy="18201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33" name="Rectangle 32"/>
          <p:cNvSpPr/>
          <p:nvPr userDrawn="1"/>
        </p:nvSpPr>
        <p:spPr>
          <a:xfrm>
            <a:off x="4958483" y="4580696"/>
            <a:ext cx="4691700" cy="18201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pic>
        <p:nvPicPr>
          <p:cNvPr id="43" name="Picture 37" descr="channel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8" descr="cost-structur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457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9" descr="customer-segment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0" descr="early-adopters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260667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1" descr="existing-alternatives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25725"/>
            <a:ext cx="2873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2" descr="high-level-concept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4" descr="key-metrics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5" descr="problem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28733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46" descr="revenue-streams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457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47" descr="solution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76835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8" descr="unfair-advantag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49" descr="unique-value-proposition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1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4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usinessmodelgeneration.com/canva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4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usinessmodelgeneration.com/canv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mtClean="0">
                <a:latin typeface="Arial" charset="0"/>
              </a:rPr>
              <a:t>Beschreiben Sie die 1-3 größten Kundenprobleme.</a:t>
            </a:r>
            <a:endParaRPr lang="de-DE">
              <a:latin typeface="Arial" charset="0"/>
            </a:endParaRP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mtClean="0">
                <a:latin typeface="Arial" charset="0"/>
              </a:rPr>
              <a:t>Beschreiben Sie eine Lösung für jedes identifizierte Problem</a:t>
            </a:r>
            <a:endParaRPr lang="de-DE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mtClean="0">
                <a:latin typeface="Arial" charset="0"/>
              </a:rPr>
              <a:t>Eine einfache, klare und überzeugende Botschaft, die angibt, warum Sie anders sind und Ihre Lösung einen Kauf wert </a:t>
            </a:r>
            <a:endParaRPr lang="de-DE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mtClean="0">
                <a:latin typeface="Arial" charset="0"/>
              </a:rPr>
              <a:t>Etwas, das nicht einfach kopiert oder gekauft werden kann </a:t>
            </a:r>
            <a:endParaRPr lang="de-DE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mtClean="0">
                <a:latin typeface="Arial" charset="0"/>
              </a:rPr>
              <a:t>Listen Sie Ihre Ziel- und Nutzergruppen auf. </a:t>
            </a:r>
            <a:endParaRPr lang="de-DE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5"/>
          </p:nvPr>
        </p:nvSpPr>
        <p:spPr>
          <a:solidFill>
            <a:srgbClr val="FFFFFF"/>
          </a:solidFill>
        </p:spPr>
        <p:txBody>
          <a:bodyPr vert="horz"/>
          <a:lstStyle/>
          <a:p>
            <a:r>
              <a:rPr lang="de-DE" smtClean="0">
                <a:latin typeface="Arial" charset="0"/>
              </a:rPr>
              <a:t>Beschreiben Sie, wie Kunden diese Probleme bisher lösen. </a:t>
            </a:r>
            <a:endParaRPr lang="de-DE">
              <a:latin typeface="Arial" charset="0"/>
            </a:endParaRPr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smtClean="0">
                <a:latin typeface="Arial" charset="0"/>
              </a:rPr>
              <a:t>Listen Sie die messbaren Zahlen auf, die zeigen, ob Ihr Business funktioniert. </a:t>
            </a:r>
            <a:endParaRPr lang="de-DE">
              <a:latin typeface="Arial" charset="0"/>
            </a:endParaRPr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17"/>
          </p:nvPr>
        </p:nvSpPr>
        <p:spPr>
          <a:solidFill>
            <a:srgbClr val="FFFFFF"/>
          </a:solidFill>
        </p:spPr>
        <p:txBody>
          <a:bodyPr vert="horz"/>
          <a:lstStyle/>
          <a:p>
            <a:r>
              <a:rPr lang="de-DE" smtClean="0"/>
              <a:t>Listen Sie Ihre X für Y-Analogie auf (z. B. YouTube = Flickr für Videos) </a:t>
            </a:r>
            <a:endParaRPr lang="de-DE">
              <a:latin typeface="Arial" charset="0"/>
            </a:endParaRPr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smtClean="0">
                <a:latin typeface="Arial" charset="0"/>
              </a:rPr>
              <a:t>Pfad zum Kunden</a:t>
            </a:r>
            <a:endParaRPr lang="de-DE">
              <a:latin typeface="Arial" charset="0"/>
            </a:endParaRPr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19"/>
          </p:nvPr>
        </p:nvSpPr>
        <p:spPr>
          <a:solidFill>
            <a:srgbClr val="FFFFFF"/>
          </a:solidFill>
        </p:spPr>
        <p:txBody>
          <a:bodyPr vert="horz"/>
          <a:lstStyle/>
          <a:p>
            <a:r>
              <a:rPr lang="de-DE" smtClean="0">
                <a:latin typeface="Arial" charset="0"/>
              </a:rPr>
              <a:t>Listen Sie die Eigenschaften Ihrer idealen Kunden auf</a:t>
            </a:r>
            <a:endParaRPr lang="de-DE">
              <a:latin typeface="Arial" charset="0"/>
            </a:endParaRPr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smtClean="0">
                <a:latin typeface="Arial" charset="0"/>
              </a:rPr>
              <a:t>Listen Sie Ihre festen und variablen Kosten auf.</a:t>
            </a:r>
          </a:p>
          <a:p>
            <a:r>
              <a:rPr lang="de-DE" smtClean="0">
                <a:latin typeface="Arial" charset="0"/>
              </a:rPr>
              <a:t>Kundenakquisitionskosten</a:t>
            </a:r>
          </a:p>
          <a:p>
            <a:r>
              <a:rPr lang="de-DE" smtClean="0">
                <a:latin typeface="Arial" charset="0"/>
              </a:rPr>
              <a:t>Vertriebskosten</a:t>
            </a:r>
          </a:p>
          <a:p>
            <a:r>
              <a:rPr lang="de-DE" smtClean="0">
                <a:latin typeface="Arial" charset="0"/>
              </a:rPr>
              <a:t>Hosting</a:t>
            </a:r>
          </a:p>
          <a:p>
            <a:r>
              <a:rPr lang="de-DE" smtClean="0">
                <a:latin typeface="Arial" charset="0"/>
              </a:rPr>
              <a:t>Menschen</a:t>
            </a:r>
          </a:p>
          <a:p>
            <a:r>
              <a:rPr lang="de-DE" smtClean="0">
                <a:latin typeface="Arial" charset="0"/>
              </a:rPr>
              <a:t>Etc. </a:t>
            </a:r>
            <a:endParaRPr lang="de-DE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smtClean="0">
                <a:latin typeface="Arial" charset="0"/>
              </a:rPr>
              <a:t>Listen Sie Ihre Einnahmequellen auf.</a:t>
            </a:r>
          </a:p>
          <a:p>
            <a:r>
              <a:rPr lang="de-DE" smtClean="0">
                <a:latin typeface="Arial" charset="0"/>
              </a:rPr>
              <a:t>Erlösmodell</a:t>
            </a:r>
          </a:p>
          <a:p>
            <a:r>
              <a:rPr lang="de-DE" smtClean="0">
                <a:latin typeface="Arial" charset="0"/>
              </a:rPr>
              <a:t>Lebenszeitwert</a:t>
            </a:r>
          </a:p>
          <a:p>
            <a:r>
              <a:rPr lang="de-DE" smtClean="0">
                <a:latin typeface="Arial" charset="0"/>
              </a:rPr>
              <a:t>Einnahmen</a:t>
            </a:r>
          </a:p>
          <a:p>
            <a:r>
              <a:rPr lang="de-DE" smtClean="0">
                <a:latin typeface="Arial" charset="0"/>
              </a:rPr>
              <a:t>Bruttomarge </a:t>
            </a:r>
            <a:endParaRPr lang="de-DE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smtClean="0"/>
              <a:t>Startup Name</a:t>
            </a:r>
            <a:endParaRPr lang="de-DE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smtClean="0"/>
              <a:t>Name1, Name2, …</a:t>
            </a:r>
            <a:endParaRPr lang="de-DE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e-DE" smtClean="0"/>
              <a:t>DD/MM/YYYY</a:t>
            </a:r>
            <a:endParaRPr lang="de-DE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e-DE" smtClean="0"/>
              <a:t>X.Y</a:t>
            </a:r>
            <a:endParaRPr lang="de-DE"/>
          </a:p>
        </p:txBody>
      </p:sp>
      <p:sp>
        <p:nvSpPr>
          <p:cNvPr id="52" name="Rectangle 51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0" i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Lean Canvas is adapted from The Business Model Canvas (</a:t>
            </a:r>
            <a:r>
              <a:rPr lang="de-DE" sz="700" b="0" i="0" smtClean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www.businessmodelgeneration.com/canvas</a:t>
            </a:r>
            <a:r>
              <a:rPr lang="de-DE" sz="700" b="0" i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</a:t>
            </a:r>
            <a:r>
              <a:rPr lang="de-DE" sz="70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implementation by: Neos Chronos Limited </a:t>
            </a:r>
            <a:r>
              <a:rPr lang="de-DE" sz="700" smtClean="0">
                <a:latin typeface="Arial"/>
                <a:cs typeface="Arial"/>
              </a:rPr>
              <a:t>(</a:t>
            </a:r>
            <a:r>
              <a:rPr lang="de-DE" sz="700" smtClean="0">
                <a:latin typeface="Arial"/>
                <a:cs typeface="Arial"/>
                <a:hlinkClick r:id="rId3"/>
              </a:rPr>
              <a:t>https://neoschronos.com</a:t>
            </a:r>
            <a:r>
              <a:rPr lang="de-DE" sz="700" smtClean="0">
                <a:latin typeface="Arial"/>
                <a:cs typeface="Arial"/>
              </a:rPr>
              <a:t>). License: </a:t>
            </a:r>
            <a:r>
              <a:rPr lang="de-DE" sz="700" smtClean="0">
                <a:latin typeface="Arial"/>
                <a:cs typeface="Arial"/>
                <a:hlinkClick r:id="rId4"/>
              </a:rPr>
              <a:t>CC BY-SA 3.0</a:t>
            </a:r>
            <a:endParaRPr lang="de-DE" sz="700" smtClean="0">
              <a:latin typeface="Arial"/>
              <a:cs typeface="Arial"/>
            </a:endParaRPr>
          </a:p>
          <a:p>
            <a:endParaRPr lang="de-DE" sz="7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41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Lean Canvas is adapted from The Business Model Canvas (</a:t>
            </a:r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www.businessmodelgeneration.com/canvas</a:t>
            </a:r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</a:t>
            </a:r>
            <a:r>
              <a:rPr lang="en-GB" sz="70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implementation by: Neos Chronos Limited </a:t>
            </a:r>
            <a:r>
              <a:rPr lang="en-GB" sz="700" dirty="0" smtClean="0">
                <a:latin typeface="Arial"/>
                <a:cs typeface="Arial"/>
              </a:rPr>
              <a:t>(</a:t>
            </a:r>
            <a:r>
              <a:rPr lang="en-GB" sz="700" dirty="0" smtClean="0">
                <a:latin typeface="Arial"/>
                <a:cs typeface="Arial"/>
                <a:hlinkClick r:id="rId3"/>
              </a:rPr>
              <a:t>https://neoschronos.com</a:t>
            </a:r>
            <a:r>
              <a:rPr lang="en-GB" sz="700" dirty="0" smtClean="0">
                <a:latin typeface="Arial"/>
                <a:cs typeface="Arial"/>
              </a:rPr>
              <a:t>). License: </a:t>
            </a:r>
            <a:r>
              <a:rPr lang="mr-IN" sz="700" dirty="0" smtClean="0">
                <a:latin typeface="Arial"/>
                <a:cs typeface="Arial"/>
                <a:hlinkClick r:id="rId4"/>
              </a:rPr>
              <a:t>CC BY-SA 3.0</a:t>
            </a:r>
            <a:endParaRPr lang="mr-IN" sz="700" dirty="0" smtClean="0">
              <a:latin typeface="Arial"/>
              <a:cs typeface="Arial"/>
            </a:endParaRPr>
          </a:p>
          <a:p>
            <a:endParaRPr lang="en-GB" sz="700" dirty="0">
              <a:latin typeface="Arial"/>
              <a:cs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65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os Chronos">
      <a:dk1>
        <a:srgbClr val="444444"/>
      </a:dk1>
      <a:lt1>
        <a:sysClr val="window" lastClr="FFFFFF"/>
      </a:lt1>
      <a:dk2>
        <a:srgbClr val="222222"/>
      </a:dk2>
      <a:lt2>
        <a:srgbClr val="F3F3F3"/>
      </a:lt2>
      <a:accent1>
        <a:srgbClr val="669933"/>
      </a:accent1>
      <a:accent2>
        <a:srgbClr val="38BEEA"/>
      </a:accent2>
      <a:accent3>
        <a:srgbClr val="EA38C0"/>
      </a:accent3>
      <a:accent4>
        <a:srgbClr val="EABB38"/>
      </a:accent4>
      <a:accent5>
        <a:srgbClr val="788C92"/>
      </a:accent5>
      <a:accent6>
        <a:srgbClr val="EA6238"/>
      </a:accent6>
      <a:hlink>
        <a:srgbClr val="787828"/>
      </a:hlink>
      <a:folHlink>
        <a:srgbClr val="9AA2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225</Words>
  <Application>Microsoft Macintosh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>Neos Chronos Limited</Company>
  <LinksUpToDate>false</LinksUpToDate>
  <SharedDoc>false</SharedDoc>
  <HyperlinkBase>https://neoschronos.com/assets/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Canvas Vorlage Deutsch PPTX</dc:title>
  <dc:subject/>
  <dc:creator>Thomas Papanikolaou</dc:creator>
  <cp:keywords>Lean Canvas, Vorlage, Powerpoint, pptx, English, Free</cp:keywords>
  <dc:description>Lean Canvas is adapted from The Business Model Canvas (www.businessmodelgeneration.com/canvas). This work is licensed under the Creative Commons Attribution-Share Alike 3.0 Unported License.</dc:description>
  <cp:lastModifiedBy>Thomas Papanikolaou</cp:lastModifiedBy>
  <cp:revision>34</cp:revision>
  <cp:lastPrinted>2019-04-01T19:25:48Z</cp:lastPrinted>
  <dcterms:created xsi:type="dcterms:W3CDTF">2019-04-01T16:49:19Z</dcterms:created>
  <dcterms:modified xsi:type="dcterms:W3CDTF">2020-02-24T20:28:06Z</dcterms:modified>
  <cp:category>PowerPoint Template PPTX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ource">
    <vt:lpwstr>https://neoschronos.com/assets/lean-canvas.pptx</vt:lpwstr>
  </property>
  <property fmtid="{D5CDD505-2E9C-101B-9397-08002B2CF9AE}" pid="3" name="Publisher">
    <vt:lpwstr>Neos Chronos</vt:lpwstr>
  </property>
  <property fmtid="{D5CDD505-2E9C-101B-9397-08002B2CF9AE}" pid="4" name="Checked by">
    <vt:lpwstr>Thomas Papanikolaou</vt:lpwstr>
  </property>
</Properties>
</file>