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5" autoAdjust="0"/>
    <p:restoredTop sz="99472" autoAdjust="0"/>
  </p:normalViewPr>
  <p:slideViewPr>
    <p:cSldViewPr snapToObjects="1">
      <p:cViewPr varScale="1">
        <p:scale>
          <a:sx n="110" d="100"/>
          <a:sy n="110" d="100"/>
        </p:scale>
        <p:origin x="1488" y="1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ue Proposition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962400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 dirty="0"/>
              <a:t>Startup Name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685201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/>
              <a:t>Name1, Name2, </a:t>
            </a:r>
            <a:r>
              <a:rPr lang="mr-IN" dirty="0"/>
              <a:t>…</a:t>
            </a:r>
            <a:endParaRPr lang="en-GB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7759700" y="381000"/>
            <a:ext cx="11557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/>
              <a:t>TT/MM/JJJJ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9245600" y="381000"/>
            <a:ext cx="4127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/>
              <a:t>X.Y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32" hasCustomPrompt="1"/>
          </p:nvPr>
        </p:nvSpPr>
        <p:spPr>
          <a:xfrm>
            <a:off x="2618609" y="1628773"/>
            <a:ext cx="1981200" cy="1571626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err="1"/>
              <a:t>Beschreiben</a:t>
            </a:r>
            <a:r>
              <a:rPr lang="en-GB" dirty="0"/>
              <a:t> Sie, </a:t>
            </a:r>
            <a:r>
              <a:rPr lang="en-GB" dirty="0" err="1"/>
              <a:t>wie</a:t>
            </a:r>
            <a:r>
              <a:rPr lang="en-GB" dirty="0"/>
              <a:t> </a:t>
            </a:r>
            <a:r>
              <a:rPr lang="en-GB" dirty="0" err="1"/>
              <a:t>Produkte</a:t>
            </a:r>
            <a:r>
              <a:rPr lang="en-GB" dirty="0"/>
              <a:t> und </a:t>
            </a:r>
            <a:r>
              <a:rPr lang="en-GB" dirty="0" err="1"/>
              <a:t>Dienstleistungen</a:t>
            </a:r>
            <a:r>
              <a:rPr lang="en-GB" dirty="0"/>
              <a:t> </a:t>
            </a:r>
            <a:r>
              <a:rPr lang="en-GB" dirty="0" err="1"/>
              <a:t>Kundengewinne</a:t>
            </a:r>
            <a:r>
              <a:rPr lang="en-GB" dirty="0"/>
              <a:t> </a:t>
            </a:r>
            <a:r>
              <a:rPr lang="en-GB" dirty="0" err="1"/>
              <a:t>schaffen</a:t>
            </a:r>
            <a:r>
              <a:rPr lang="en-GB" dirty="0"/>
              <a:t>.</a:t>
            </a:r>
          </a:p>
        </p:txBody>
      </p:sp>
      <p:sp>
        <p:nvSpPr>
          <p:cNvPr id="37" name="Text Placeholder 35"/>
          <p:cNvSpPr>
            <a:spLocks noGrp="1"/>
          </p:cNvSpPr>
          <p:nvPr>
            <p:ph type="body" sz="quarter" idx="33" hasCustomPrompt="1"/>
          </p:nvPr>
        </p:nvSpPr>
        <p:spPr>
          <a:xfrm>
            <a:off x="408810" y="2362200"/>
            <a:ext cx="1267590" cy="20574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r>
              <a:rPr lang="en-US" dirty="0"/>
              <a:t>Listen Sie die </a:t>
            </a:r>
            <a:r>
              <a:rPr lang="en-US" dirty="0" err="1"/>
              <a:t>Produkte</a:t>
            </a:r>
            <a:r>
              <a:rPr lang="en-US" dirty="0"/>
              <a:t> und </a:t>
            </a:r>
            <a:r>
              <a:rPr lang="en-US" dirty="0" err="1"/>
              <a:t>Dienstleistungen</a:t>
            </a:r>
            <a:r>
              <a:rPr lang="en-US" dirty="0"/>
              <a:t> auf, auf </a:t>
            </a:r>
            <a:r>
              <a:rPr lang="en-US" dirty="0" err="1"/>
              <a:t>denen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Wertversprechen</a:t>
            </a:r>
            <a:r>
              <a:rPr lang="en-US" dirty="0"/>
              <a:t> </a:t>
            </a:r>
            <a:r>
              <a:rPr lang="en-US" dirty="0" err="1"/>
              <a:t>aufgebaut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39" name="Text Placeholder 35"/>
          <p:cNvSpPr>
            <a:spLocks noGrp="1"/>
          </p:cNvSpPr>
          <p:nvPr>
            <p:ph type="body" sz="quarter" idx="34" hasCustomPrompt="1"/>
          </p:nvPr>
        </p:nvSpPr>
        <p:spPr>
          <a:xfrm>
            <a:off x="2618610" y="3505199"/>
            <a:ext cx="1981200" cy="1752599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r>
              <a:rPr lang="en-GB" dirty="0" err="1"/>
              <a:t>Beschreiben</a:t>
            </a:r>
            <a:r>
              <a:rPr lang="en-GB" dirty="0"/>
              <a:t> Sie, </a:t>
            </a:r>
            <a:r>
              <a:rPr lang="en-GB" dirty="0" err="1"/>
              <a:t>wie</a:t>
            </a:r>
            <a:r>
              <a:rPr lang="en-GB" dirty="0"/>
              <a:t> </a:t>
            </a:r>
            <a:r>
              <a:rPr lang="en-GB" dirty="0" err="1"/>
              <a:t>Ihre</a:t>
            </a:r>
            <a:r>
              <a:rPr lang="en-GB" dirty="0"/>
              <a:t> </a:t>
            </a:r>
            <a:r>
              <a:rPr lang="en-GB" dirty="0" err="1"/>
              <a:t>Produkte</a:t>
            </a:r>
            <a:r>
              <a:rPr lang="en-GB" dirty="0"/>
              <a:t> und </a:t>
            </a:r>
            <a:r>
              <a:rPr lang="en-GB" dirty="0" err="1"/>
              <a:t>Dienstleistungen</a:t>
            </a:r>
            <a:r>
              <a:rPr lang="en-GB" dirty="0"/>
              <a:t> </a:t>
            </a:r>
            <a:r>
              <a:rPr lang="en-GB" dirty="0" err="1"/>
              <a:t>Kundenbeschwerden</a:t>
            </a:r>
            <a:r>
              <a:rPr lang="en-GB" dirty="0"/>
              <a:t> </a:t>
            </a:r>
            <a:r>
              <a:rPr lang="en-GB" dirty="0" err="1"/>
              <a:t>lindern</a:t>
            </a:r>
            <a:r>
              <a:rPr lang="en-GB" dirty="0"/>
              <a:t>.</a:t>
            </a:r>
          </a:p>
        </p:txBody>
      </p:sp>
      <p:sp>
        <p:nvSpPr>
          <p:cNvPr id="42" name="Text Placeholder 35"/>
          <p:cNvSpPr>
            <a:spLocks noGrp="1"/>
          </p:cNvSpPr>
          <p:nvPr>
            <p:ph type="body" sz="quarter" idx="35" hasCustomPrompt="1"/>
          </p:nvPr>
        </p:nvSpPr>
        <p:spPr>
          <a:xfrm>
            <a:off x="5785428" y="1628773"/>
            <a:ext cx="1816100" cy="1571626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err="1"/>
              <a:t>Beschreiben</a:t>
            </a:r>
            <a:r>
              <a:rPr lang="en-GB" dirty="0"/>
              <a:t> Sie die </a:t>
            </a:r>
            <a:r>
              <a:rPr lang="en-GB" dirty="0" err="1"/>
              <a:t>Ergebnisse</a:t>
            </a:r>
            <a:r>
              <a:rPr lang="en-GB" dirty="0"/>
              <a:t>, die </a:t>
            </a:r>
            <a:r>
              <a:rPr lang="en-GB" dirty="0" err="1"/>
              <a:t>Kunden</a:t>
            </a:r>
            <a:r>
              <a:rPr lang="en-GB" dirty="0"/>
              <a:t> </a:t>
            </a:r>
            <a:r>
              <a:rPr lang="en-GB" dirty="0" err="1"/>
              <a:t>erreichen</a:t>
            </a:r>
            <a:r>
              <a:rPr lang="en-GB" dirty="0"/>
              <a:t> </a:t>
            </a:r>
            <a:r>
              <a:rPr lang="en-GB" dirty="0" err="1"/>
              <a:t>möchten</a:t>
            </a:r>
            <a:r>
              <a:rPr lang="en-GB" dirty="0"/>
              <a:t>, </a:t>
            </a:r>
            <a:r>
              <a:rPr lang="en-GB" dirty="0" err="1"/>
              <a:t>oder</a:t>
            </a:r>
            <a:r>
              <a:rPr lang="en-GB" dirty="0"/>
              <a:t> den </a:t>
            </a:r>
            <a:r>
              <a:rPr lang="en-GB" dirty="0" err="1"/>
              <a:t>konkreten</a:t>
            </a:r>
            <a:r>
              <a:rPr lang="en-GB" dirty="0"/>
              <a:t> </a:t>
            </a:r>
            <a:r>
              <a:rPr lang="en-GB" dirty="0" err="1"/>
              <a:t>Nutzen</a:t>
            </a:r>
            <a:r>
              <a:rPr lang="en-GB" dirty="0"/>
              <a:t>, den </a:t>
            </a:r>
            <a:r>
              <a:rPr lang="en-GB" dirty="0" err="1"/>
              <a:t>sie</a:t>
            </a:r>
            <a:r>
              <a:rPr lang="en-GB" dirty="0"/>
              <a:t> </a:t>
            </a:r>
            <a:r>
              <a:rPr lang="en-GB" dirty="0" err="1"/>
              <a:t>anstreben</a:t>
            </a:r>
            <a:r>
              <a:rPr lang="en-GB" dirty="0"/>
              <a:t>.</a:t>
            </a:r>
          </a:p>
        </p:txBody>
      </p:sp>
      <p:sp>
        <p:nvSpPr>
          <p:cNvPr id="43" name="Text Placeholder 35"/>
          <p:cNvSpPr>
            <a:spLocks noGrp="1"/>
          </p:cNvSpPr>
          <p:nvPr>
            <p:ph type="body" sz="quarter" idx="36" hasCustomPrompt="1"/>
          </p:nvPr>
        </p:nvSpPr>
        <p:spPr>
          <a:xfrm>
            <a:off x="5785427" y="3505200"/>
            <a:ext cx="1816100" cy="17526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 b="0" i="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err="1"/>
              <a:t>Beschreiben</a:t>
            </a:r>
            <a:r>
              <a:rPr lang="en-GB" dirty="0"/>
              <a:t> Sie </a:t>
            </a:r>
            <a:r>
              <a:rPr lang="en-GB" dirty="0" err="1"/>
              <a:t>schlechte</a:t>
            </a:r>
            <a:r>
              <a:rPr lang="en-GB" dirty="0"/>
              <a:t> </a:t>
            </a:r>
            <a:r>
              <a:rPr lang="en-GB" dirty="0" err="1"/>
              <a:t>Ergebnisse</a:t>
            </a:r>
            <a:r>
              <a:rPr lang="en-GB" dirty="0"/>
              <a:t>, </a:t>
            </a:r>
            <a:r>
              <a:rPr lang="en-GB" dirty="0" err="1"/>
              <a:t>Risiken</a:t>
            </a:r>
            <a:r>
              <a:rPr lang="en-GB" dirty="0"/>
              <a:t> und </a:t>
            </a:r>
            <a:r>
              <a:rPr lang="en-GB" dirty="0" err="1"/>
              <a:t>Hindernisse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Zusammenhang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Kundenjobs</a:t>
            </a:r>
            <a:r>
              <a:rPr lang="en-GB" dirty="0"/>
              <a:t>.</a:t>
            </a:r>
          </a:p>
        </p:txBody>
      </p:sp>
      <p:sp>
        <p:nvSpPr>
          <p:cNvPr id="44" name="Text Placeholder 35"/>
          <p:cNvSpPr>
            <a:spLocks noGrp="1"/>
          </p:cNvSpPr>
          <p:nvPr>
            <p:ph type="body" sz="quarter" idx="37" hasCustomPrompt="1"/>
          </p:nvPr>
        </p:nvSpPr>
        <p:spPr>
          <a:xfrm>
            <a:off x="8153400" y="2362199"/>
            <a:ext cx="1295400" cy="20574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 b="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err="1"/>
              <a:t>Beschreiben</a:t>
            </a:r>
            <a:r>
              <a:rPr lang="en-GB" dirty="0"/>
              <a:t> Sie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Worten</a:t>
            </a:r>
            <a:r>
              <a:rPr lang="en-GB" dirty="0"/>
              <a:t>, was </a:t>
            </a:r>
            <a:r>
              <a:rPr lang="en-GB" dirty="0" err="1"/>
              <a:t>Kunden</a:t>
            </a:r>
            <a:r>
              <a:rPr lang="en-GB" dirty="0"/>
              <a:t> in </a:t>
            </a:r>
            <a:r>
              <a:rPr lang="en-GB" dirty="0" err="1"/>
              <a:t>ihrer</a:t>
            </a:r>
            <a:r>
              <a:rPr lang="en-GB" dirty="0"/>
              <a:t> Arbeit und in </a:t>
            </a:r>
            <a:r>
              <a:rPr lang="en-GB" dirty="0" err="1"/>
              <a:t>ihrem</a:t>
            </a:r>
            <a:r>
              <a:rPr lang="en-GB" dirty="0"/>
              <a:t> Leben </a:t>
            </a:r>
            <a:r>
              <a:rPr lang="en-GB" dirty="0" err="1"/>
              <a:t>erreichen</a:t>
            </a:r>
            <a:r>
              <a:rPr lang="en-GB" dirty="0"/>
              <a:t> </a:t>
            </a:r>
            <a:r>
              <a:rPr lang="en-GB" dirty="0" err="1"/>
              <a:t>wollen</a:t>
            </a:r>
            <a:r>
              <a:rPr lang="en-GB" dirty="0"/>
              <a:t>.</a:t>
            </a:r>
          </a:p>
        </p:txBody>
      </p:sp>
      <p:sp>
        <p:nvSpPr>
          <p:cNvPr id="46" name="Text Placeholder 35"/>
          <p:cNvSpPr>
            <a:spLocks noGrp="1"/>
          </p:cNvSpPr>
          <p:nvPr>
            <p:ph type="body" sz="quarter" idx="39" hasCustomPrompt="1"/>
          </p:nvPr>
        </p:nvSpPr>
        <p:spPr>
          <a:xfrm>
            <a:off x="1600200" y="5731934"/>
            <a:ext cx="3124200" cy="6095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lang="de-DE" sz="800" smtClean="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err="1"/>
              <a:t>Benennen</a:t>
            </a:r>
            <a:r>
              <a:rPr lang="en-GB" dirty="0"/>
              <a:t> Sie </a:t>
            </a:r>
            <a:r>
              <a:rPr lang="en-GB" dirty="0" err="1"/>
              <a:t>Ihr</a:t>
            </a:r>
            <a:r>
              <a:rPr lang="en-GB" dirty="0"/>
              <a:t> </a:t>
            </a:r>
            <a:r>
              <a:rPr lang="en-GB" dirty="0" err="1"/>
              <a:t>Produkt</a:t>
            </a:r>
            <a:r>
              <a:rPr lang="en-GB" dirty="0"/>
              <a:t> </a:t>
            </a:r>
            <a:r>
              <a:rPr lang="en-GB" dirty="0" err="1"/>
              <a:t>oder</a:t>
            </a:r>
            <a:r>
              <a:rPr lang="en-GB" dirty="0"/>
              <a:t> </a:t>
            </a:r>
            <a:r>
              <a:rPr lang="en-GB" dirty="0" err="1"/>
              <a:t>Ihre</a:t>
            </a:r>
            <a:r>
              <a:rPr lang="en-GB" dirty="0"/>
              <a:t> </a:t>
            </a:r>
            <a:r>
              <a:rPr lang="en-GB" dirty="0" err="1"/>
              <a:t>Dienstleistung</a:t>
            </a:r>
            <a:r>
              <a:rPr lang="en-GB" dirty="0"/>
              <a:t> </a:t>
            </a:r>
          </a:p>
        </p:txBody>
      </p:sp>
      <p:sp>
        <p:nvSpPr>
          <p:cNvPr id="48" name="Text Placeholder 35"/>
          <p:cNvSpPr>
            <a:spLocks noGrp="1"/>
          </p:cNvSpPr>
          <p:nvPr>
            <p:ph type="body" sz="quarter" idx="40" hasCustomPrompt="1"/>
          </p:nvPr>
        </p:nvSpPr>
        <p:spPr>
          <a:xfrm>
            <a:off x="6446980" y="5731935"/>
            <a:ext cx="3132000" cy="6095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err="1"/>
              <a:t>Nennen</a:t>
            </a:r>
            <a:r>
              <a:rPr lang="en-GB" dirty="0"/>
              <a:t> Sie </a:t>
            </a:r>
            <a:r>
              <a:rPr lang="en-GB" dirty="0" err="1"/>
              <a:t>Ihren</a:t>
            </a:r>
            <a:r>
              <a:rPr lang="en-GB" dirty="0"/>
              <a:t> </a:t>
            </a:r>
            <a:r>
              <a:rPr lang="en-GB" dirty="0" err="1"/>
              <a:t>idealen</a:t>
            </a:r>
            <a:r>
              <a:rPr lang="en-GB" dirty="0"/>
              <a:t> </a:t>
            </a:r>
            <a:r>
              <a:rPr lang="en-GB" dirty="0" err="1"/>
              <a:t>Kunden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17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47650" y="304800"/>
            <a:ext cx="2952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noProof="0">
                <a:latin typeface="Arial"/>
                <a:cs typeface="Arial"/>
              </a:rPr>
              <a:t>Value Proposition</a:t>
            </a:r>
            <a:r>
              <a:rPr lang="de-DE" sz="1600" b="1" baseline="0" noProof="0">
                <a:latin typeface="Arial"/>
                <a:cs typeface="Arial"/>
              </a:rPr>
              <a:t> </a:t>
            </a:r>
            <a:r>
              <a:rPr lang="de-DE" sz="1600" b="1" noProof="0">
                <a:latin typeface="Arial"/>
                <a:cs typeface="Arial"/>
              </a:rPr>
              <a:t>Canvas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505" y="184570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1" noProof="0">
                <a:latin typeface="Arial"/>
                <a:cs typeface="Arial"/>
              </a:rPr>
              <a:t>Entwickelt für: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585882" y="180946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1" noProof="0">
                <a:latin typeface="Arial"/>
                <a:cs typeface="Arial"/>
              </a:rPr>
              <a:t>Entwickelt von: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664579" y="180946"/>
            <a:ext cx="1214131" cy="203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1" noProof="0">
                <a:latin typeface="Arial"/>
                <a:cs typeface="Arial"/>
              </a:rPr>
              <a:t>Datum: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9142085" y="180946"/>
            <a:ext cx="6203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1" noProof="0">
                <a:latin typeface="Arial"/>
                <a:cs typeface="Arial"/>
              </a:rPr>
              <a:t>Version: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336353" y="5723467"/>
            <a:ext cx="4406586" cy="627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33" name="Rectangle 32"/>
          <p:cNvSpPr/>
          <p:nvPr userDrawn="1"/>
        </p:nvSpPr>
        <p:spPr>
          <a:xfrm>
            <a:off x="5105400" y="5723467"/>
            <a:ext cx="4462241" cy="627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50" name="Rectangle 49"/>
          <p:cNvSpPr/>
          <p:nvPr userDrawn="1"/>
        </p:nvSpPr>
        <p:spPr>
          <a:xfrm>
            <a:off x="336353" y="1176868"/>
            <a:ext cx="4406587" cy="43524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grpSp>
        <p:nvGrpSpPr>
          <p:cNvPr id="67" name="Group 66"/>
          <p:cNvGrpSpPr/>
          <p:nvPr userDrawn="1"/>
        </p:nvGrpSpPr>
        <p:grpSpPr>
          <a:xfrm>
            <a:off x="5181600" y="1176902"/>
            <a:ext cx="4386041" cy="4355122"/>
            <a:chOff x="5105400" y="788699"/>
            <a:chExt cx="4462241" cy="4458864"/>
          </a:xfrm>
        </p:grpSpPr>
        <p:sp>
          <p:nvSpPr>
            <p:cNvPr id="2" name="Oval 1"/>
            <p:cNvSpPr/>
            <p:nvPr userDrawn="1"/>
          </p:nvSpPr>
          <p:spPr>
            <a:xfrm>
              <a:off x="5105400" y="788699"/>
              <a:ext cx="4462241" cy="445886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 noProof="0"/>
            </a:p>
          </p:txBody>
        </p:sp>
        <p:cxnSp>
          <p:nvCxnSpPr>
            <p:cNvPr id="52" name="Straight Connector 51"/>
            <p:cNvCxnSpPr>
              <a:endCxn id="2" idx="7"/>
            </p:cNvCxnSpPr>
            <p:nvPr userDrawn="1"/>
          </p:nvCxnSpPr>
          <p:spPr>
            <a:xfrm flipV="1">
              <a:off x="7297759" y="1441685"/>
              <a:ext cx="1616402" cy="1575051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Straight Connector 54"/>
            <p:cNvCxnSpPr>
              <a:endCxn id="2" idx="5"/>
            </p:cNvCxnSpPr>
            <p:nvPr userDrawn="1"/>
          </p:nvCxnSpPr>
          <p:spPr>
            <a:xfrm>
              <a:off x="7297759" y="2958509"/>
              <a:ext cx="1616402" cy="163606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21" name="Straight Connector 20"/>
          <p:cNvCxnSpPr/>
          <p:nvPr userDrawn="1"/>
        </p:nvCxnSpPr>
        <p:spPr>
          <a:xfrm>
            <a:off x="4953000" y="3353100"/>
            <a:ext cx="2383521" cy="1"/>
          </a:xfrm>
          <a:prstGeom prst="line">
            <a:avLst/>
          </a:prstGeom>
          <a:noFill/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681808" y="1185253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noProof="0">
                <a:latin typeface="Arial"/>
                <a:cs typeface="Arial"/>
              </a:rPr>
              <a:t>Gewinnschöpfer</a:t>
            </a:r>
          </a:p>
        </p:txBody>
      </p:sp>
      <p:sp>
        <p:nvSpPr>
          <p:cNvPr id="25" name="TextBox 24"/>
          <p:cNvSpPr txBox="1"/>
          <p:nvPr userDrawn="1"/>
        </p:nvSpPr>
        <p:spPr>
          <a:xfrm rot="16200000">
            <a:off x="-860368" y="3216584"/>
            <a:ext cx="211936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noProof="0" dirty="0">
                <a:latin typeface="Arial"/>
                <a:cs typeface="Arial"/>
              </a:rPr>
              <a:t>Produkte und Dienstleistungen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681808" y="528311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noProof="0">
                <a:latin typeface="Arial"/>
                <a:cs typeface="Arial"/>
              </a:rPr>
              <a:t>Problemlöser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6659550" y="5219356"/>
            <a:ext cx="135150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noProof="0">
                <a:latin typeface="Arial"/>
                <a:cs typeface="Arial"/>
              </a:rPr>
              <a:t>Kundenprobleme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6725700" y="1185253"/>
            <a:ext cx="121920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noProof="0">
                <a:latin typeface="Arial"/>
                <a:cs typeface="Arial"/>
              </a:rPr>
              <a:t>Kundengewinne</a:t>
            </a:r>
          </a:p>
        </p:txBody>
      </p:sp>
      <p:sp>
        <p:nvSpPr>
          <p:cNvPr id="29" name="TextBox 28"/>
          <p:cNvSpPr txBox="1"/>
          <p:nvPr userDrawn="1"/>
        </p:nvSpPr>
        <p:spPr>
          <a:xfrm rot="5400000">
            <a:off x="9090508" y="3229989"/>
            <a:ext cx="123236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noProof="0" dirty="0">
                <a:latin typeface="Arial"/>
                <a:cs typeface="Arial"/>
              </a:rPr>
              <a:t>Kundenjobs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5400" y="5723467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000" b="1" noProof="0">
                <a:latin typeface="Arial"/>
                <a:cs typeface="Arial"/>
              </a:rPr>
              <a:t>Kundensegment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337456" y="5723467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000" b="1" noProof="0">
                <a:latin typeface="Arial"/>
                <a:cs typeface="Arial"/>
              </a:rPr>
              <a:t>Wertversprechen</a:t>
            </a: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172335"/>
            <a:ext cx="328980" cy="33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Straight Connector 36"/>
          <p:cNvCxnSpPr/>
          <p:nvPr userDrawn="1"/>
        </p:nvCxnSpPr>
        <p:spPr>
          <a:xfrm>
            <a:off x="337456" y="1176868"/>
            <a:ext cx="2158604" cy="2119360"/>
          </a:xfrm>
          <a:prstGeom prst="lin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 userDrawn="1"/>
        </p:nvCxnSpPr>
        <p:spPr>
          <a:xfrm flipV="1">
            <a:off x="336353" y="3402055"/>
            <a:ext cx="2163054" cy="2127277"/>
          </a:xfrm>
          <a:prstGeom prst="lin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 userDrawn="1"/>
        </p:nvCxnSpPr>
        <p:spPr>
          <a:xfrm>
            <a:off x="2499407" y="3353100"/>
            <a:ext cx="2453593" cy="1"/>
          </a:xfrm>
          <a:prstGeom prst="line">
            <a:avLst/>
          </a:prstGeom>
          <a:noFill/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439" y="3172335"/>
            <a:ext cx="330603" cy="33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1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2" Type="http://schemas.openxmlformats.org/officeDocument/2006/relationships/hyperlink" Target="https://www.strategyzer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2" Type="http://schemas.openxmlformats.org/officeDocument/2006/relationships/hyperlink" Target="https://www.strategyzer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3962400" y="381000"/>
            <a:ext cx="1403350" cy="228600"/>
          </a:xfrm>
        </p:spPr>
        <p:txBody>
          <a:bodyPr/>
          <a:lstStyle/>
          <a:p>
            <a:r>
              <a:rPr lang="de-DE"/>
              <a:t>Startup Name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5685201" y="381000"/>
            <a:ext cx="1403350" cy="228600"/>
          </a:xfrm>
        </p:spPr>
        <p:txBody>
          <a:bodyPr/>
          <a:lstStyle/>
          <a:p>
            <a:r>
              <a:rPr lang="de-DE"/>
              <a:t>Name1, Name2, …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>
          <a:xfrm>
            <a:off x="7759700" y="381000"/>
            <a:ext cx="1155700" cy="228600"/>
          </a:xfrm>
        </p:spPr>
        <p:txBody>
          <a:bodyPr/>
          <a:lstStyle/>
          <a:p>
            <a:r>
              <a:rPr lang="de-DE"/>
              <a:t>DD/MM/YYYY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5"/>
          </p:nvPr>
        </p:nvSpPr>
        <p:spPr>
          <a:xfrm>
            <a:off x="9245600" y="381000"/>
            <a:ext cx="412750" cy="228600"/>
          </a:xfrm>
        </p:spPr>
        <p:txBody>
          <a:bodyPr/>
          <a:lstStyle/>
          <a:p>
            <a:r>
              <a:rPr lang="de-DE"/>
              <a:t>X.Y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32"/>
          </p:nvPr>
        </p:nvSpPr>
        <p:spPr>
          <a:xfrm>
            <a:off x="2618609" y="1628773"/>
            <a:ext cx="1981200" cy="1571626"/>
          </a:xfrm>
        </p:spPr>
        <p:txBody>
          <a:bodyPr/>
          <a:lstStyle/>
          <a:p>
            <a:r>
              <a:rPr lang="de-DE"/>
              <a:t>Beschreiben Sie, wie Produkte und Dienstleistungen Kundengewinne schaffen.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33"/>
          </p:nvPr>
        </p:nvSpPr>
        <p:spPr>
          <a:xfrm>
            <a:off x="408810" y="2362200"/>
            <a:ext cx="1267590" cy="2057400"/>
          </a:xfrm>
        </p:spPr>
        <p:txBody>
          <a:bodyPr/>
          <a:lstStyle/>
          <a:p>
            <a:r>
              <a:rPr lang="de-DE"/>
              <a:t>Listen Sie die Produkte und Dienstleistungen auf, auf denen Ihr Wertversprechen aufgebaut ist.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34"/>
          </p:nvPr>
        </p:nvSpPr>
        <p:spPr>
          <a:xfrm>
            <a:off x="2618610" y="3505199"/>
            <a:ext cx="1981200" cy="1752599"/>
          </a:xfrm>
        </p:spPr>
        <p:txBody>
          <a:bodyPr/>
          <a:lstStyle/>
          <a:p>
            <a:r>
              <a:rPr lang="de-DE"/>
              <a:t>Beschreiben Sie, wie Ihre Produkte und Dienstleistungen Kundenbeschwerden lindern.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5"/>
          </p:nvPr>
        </p:nvSpPr>
        <p:spPr>
          <a:xfrm>
            <a:off x="5785428" y="1628773"/>
            <a:ext cx="1816100" cy="1571626"/>
          </a:xfrm>
        </p:spPr>
        <p:txBody>
          <a:bodyPr/>
          <a:lstStyle/>
          <a:p>
            <a:pPr lvl="0"/>
            <a:r>
              <a:rPr lang="de-DE"/>
              <a:t>Beschreiben Sie die Ergebnisse, die Kunden erreichen möchten, oder den konkreten Nutzen, den sie anstreben.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5785427" y="3505200"/>
            <a:ext cx="1816100" cy="1752600"/>
          </a:xfrm>
        </p:spPr>
        <p:txBody>
          <a:bodyPr/>
          <a:lstStyle/>
          <a:p>
            <a:pPr lvl="0"/>
            <a:r>
              <a:rPr lang="de-DE"/>
              <a:t>Beschreiben Sie schlechte Ergebnisse, Risiken und Hindernisse im Zusammenhang mit Kundenjobs.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8153400" y="2362199"/>
            <a:ext cx="1295400" cy="2057400"/>
          </a:xfrm>
        </p:spPr>
        <p:txBody>
          <a:bodyPr/>
          <a:lstStyle/>
          <a:p>
            <a:pPr lvl="0"/>
            <a:r>
              <a:rPr lang="de-DE"/>
              <a:t>Beschreiben Sie mit eigenen Worten, was Kunden in ihrer Arbeit und in ihrem Leben erreichen wollen.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9"/>
          </p:nvPr>
        </p:nvSpPr>
        <p:spPr>
          <a:xfrm>
            <a:off x="1600200" y="5731934"/>
            <a:ext cx="3124200" cy="609599"/>
          </a:xfrm>
        </p:spPr>
        <p:txBody>
          <a:bodyPr/>
          <a:lstStyle/>
          <a:p>
            <a:r>
              <a:rPr lang="de-DE"/>
              <a:t>Benennen Sie Ihr Produkt oder Ihre Dienstleistung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0"/>
          </p:nvPr>
        </p:nvSpPr>
        <p:spPr>
          <a:xfrm>
            <a:off x="6446980" y="5731935"/>
            <a:ext cx="3132000" cy="609598"/>
          </a:xfrm>
        </p:spPr>
        <p:txBody>
          <a:bodyPr/>
          <a:lstStyle/>
          <a:p>
            <a:r>
              <a:rPr lang="de-DE"/>
              <a:t>Nennen Sie Ihren idealen Kunden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b="0" i="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Design and Copyright by: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Strategyzer AG (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https://www.strategyzer.com/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PowerPoint implementation by: Neos Chronos Limited </a:t>
            </a:r>
            <a:r>
              <a:rPr lang="en-GB" sz="700" dirty="0">
                <a:latin typeface="Arial"/>
                <a:cs typeface="Arial"/>
              </a:rPr>
              <a:t>(</a:t>
            </a:r>
            <a:r>
              <a:rPr lang="en-GB" sz="700" dirty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>
                <a:latin typeface="Arial"/>
                <a:cs typeface="Arial"/>
              </a:rPr>
              <a:t>).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implementation License: </a:t>
            </a:r>
            <a:r>
              <a:rPr lang="mr-IN" sz="700" dirty="0">
                <a:latin typeface="Arial"/>
                <a:cs typeface="Arial"/>
                <a:hlinkClick r:id="rId4"/>
              </a:rPr>
              <a:t>CC BY-SA 3.0</a:t>
            </a:r>
            <a:endParaRPr lang="mr-IN" sz="700" dirty="0">
              <a:solidFill>
                <a:srgbClr val="808080"/>
              </a:solidFill>
              <a:latin typeface="Arial"/>
              <a:ea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118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Design and Copyright by: Strategyzer AG (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https://www.strategyzer.com/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PowerPoint implementation by: Neos Chronos Limited </a:t>
            </a:r>
            <a:r>
              <a:rPr lang="en-GB" sz="700" dirty="0">
                <a:latin typeface="Arial"/>
                <a:cs typeface="Arial"/>
              </a:rPr>
              <a:t>(</a:t>
            </a:r>
            <a:r>
              <a:rPr lang="en-GB" sz="700" dirty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>
                <a:latin typeface="Arial"/>
                <a:cs typeface="Arial"/>
              </a:rPr>
              <a:t>).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implementation License: </a:t>
            </a:r>
            <a:r>
              <a:rPr lang="mr-IN" sz="700" dirty="0">
                <a:latin typeface="Arial"/>
                <a:cs typeface="Arial"/>
                <a:hlinkClick r:id="rId4"/>
              </a:rPr>
              <a:t>CC BY-SA 3.0</a:t>
            </a:r>
            <a:endParaRPr lang="mr-IN" sz="700" dirty="0">
              <a:solidFill>
                <a:srgbClr val="808080"/>
              </a:solidFill>
              <a:latin typeface="Arial"/>
              <a:ea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410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os Chronos">
      <a:dk1>
        <a:srgbClr val="444444"/>
      </a:dk1>
      <a:lt1>
        <a:sysClr val="window" lastClr="FFFFFF"/>
      </a:lt1>
      <a:dk2>
        <a:srgbClr val="222222"/>
      </a:dk2>
      <a:lt2>
        <a:srgbClr val="F3F3F3"/>
      </a:lt2>
      <a:accent1>
        <a:srgbClr val="669933"/>
      </a:accent1>
      <a:accent2>
        <a:srgbClr val="38BEEA"/>
      </a:accent2>
      <a:accent3>
        <a:srgbClr val="EA38C0"/>
      </a:accent3>
      <a:accent4>
        <a:srgbClr val="EABB38"/>
      </a:accent4>
      <a:accent5>
        <a:srgbClr val="788C92"/>
      </a:accent5>
      <a:accent6>
        <a:srgbClr val="EA6238"/>
      </a:accent6>
      <a:hlink>
        <a:srgbClr val="787828"/>
      </a:hlink>
      <a:folHlink>
        <a:srgbClr val="9AA2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187</Words>
  <Application>Microsoft Macintosh PowerPoint</Application>
  <PresentationFormat>A4 Paper (210x297 mm)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Manager/>
  <Company>Neos Chronos Limited</Company>
  <LinksUpToDate>false</LinksUpToDate>
  <SharedDoc>false</SharedDoc>
  <HyperlinkBase>https://neoschronos.com/assets/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Strategyzer Value Proposition Canvas Vorlage PPT</dc:title>
  <dc:subject/>
  <dc:creator>Thomas Papanikolaou</dc:creator>
  <cp:keywords>Strategyzer, Value Proposition Canvas Template, Powerpoint, ppt, pptx, Deutsch, Free</cp:keywords>
  <dc:description>The Value Proposition Canvas by Strategyzer AG, https://www.strategyzer.com. This Powerpoint Implementation is licensed under the Creative Commons Attribution-Share Alike 3.0 Unported License.</dc:description>
  <cp:lastModifiedBy>Dr. Thomas Papanikolaou</cp:lastModifiedBy>
  <cp:revision>81</cp:revision>
  <cp:lastPrinted>2019-04-01T19:25:48Z</cp:lastPrinted>
  <dcterms:created xsi:type="dcterms:W3CDTF">2019-04-01T16:49:19Z</dcterms:created>
  <dcterms:modified xsi:type="dcterms:W3CDTF">2021-07-22T09:28:23Z</dcterms:modified>
  <cp:category>PowerPoint Template PPT</cp:category>
</cp:coreProperties>
</file>