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handoutMasterIdLst>
    <p:handoutMasterId r:id="rId4"/>
  </p:handoutMasterIdLst>
  <p:sldIdLst>
    <p:sldId id="256" r:id="rId2"/>
    <p:sldId id="257" r:id="rId3"/>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F1F1F1"/>
    <a:srgbClr val="02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0" autoAdjust="0"/>
    <p:restoredTop sz="99472" autoAdjust="0"/>
  </p:normalViewPr>
  <p:slideViewPr>
    <p:cSldViewPr snapToObjects="1">
      <p:cViewPr varScale="1">
        <p:scale>
          <a:sx n="152" d="100"/>
          <a:sy n="152" d="100"/>
        </p:scale>
        <p:origin x="928" y="192"/>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notesViewPr>
    <p:cSldViewPr snapToObjects="1" showGuides="1">
      <p:cViewPr varScale="1">
        <p:scale>
          <a:sx n="118" d="100"/>
          <a:sy n="118" d="100"/>
        </p:scale>
        <p:origin x="3880" y="21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7EBCF32-7EB3-2C0E-CB09-78DBC37F49E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R"/>
          </a:p>
        </p:txBody>
      </p:sp>
      <p:sp>
        <p:nvSpPr>
          <p:cNvPr id="3" name="Date Placeholder 2">
            <a:extLst>
              <a:ext uri="{FF2B5EF4-FFF2-40B4-BE49-F238E27FC236}">
                <a16:creationId xmlns:a16="http://schemas.microsoft.com/office/drawing/2014/main" id="{69FA0241-D30D-BAE4-EDC9-AE95AB32C2C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C2D4750-BB7C-4040-A6E1-674628C6F958}" type="datetimeFigureOut">
              <a:rPr lang="en-FR" smtClean="0"/>
              <a:t>03/08/2024</a:t>
            </a:fld>
            <a:endParaRPr lang="en-FR"/>
          </a:p>
        </p:txBody>
      </p:sp>
      <p:sp>
        <p:nvSpPr>
          <p:cNvPr id="4" name="Footer Placeholder 3">
            <a:extLst>
              <a:ext uri="{FF2B5EF4-FFF2-40B4-BE49-F238E27FC236}">
                <a16:creationId xmlns:a16="http://schemas.microsoft.com/office/drawing/2014/main" id="{CEFF9FBE-E9EF-61A7-0308-64DAF8427D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FR"/>
          </a:p>
        </p:txBody>
      </p:sp>
      <p:sp>
        <p:nvSpPr>
          <p:cNvPr id="5" name="Slide Number Placeholder 4">
            <a:extLst>
              <a:ext uri="{FF2B5EF4-FFF2-40B4-BE49-F238E27FC236}">
                <a16:creationId xmlns:a16="http://schemas.microsoft.com/office/drawing/2014/main" id="{E1DE8502-480D-4015-A80C-A8AD42FA613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41A1272-4744-0246-84D8-DE3C85B4F9C9}" type="slidenum">
              <a:rPr lang="en-FR" smtClean="0"/>
              <a:t>‹#›</a:t>
            </a:fld>
            <a:endParaRPr lang="en-FR"/>
          </a:p>
        </p:txBody>
      </p:sp>
    </p:spTree>
    <p:extLst>
      <p:ext uri="{BB962C8B-B14F-4D97-AF65-F5344CB8AC3E}">
        <p14:creationId xmlns:p14="http://schemas.microsoft.com/office/powerpoint/2010/main" val="52056306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usiness Model Canvas">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309424" y="1066799"/>
            <a:ext cx="1754326" cy="3428763"/>
          </a:xfrm>
          <a:prstGeom prst="rect">
            <a:avLst/>
          </a:prstGeom>
          <a:solidFill>
            <a:srgbClr val="FFFFFF"/>
          </a:solidFill>
        </p:spPr>
        <p:txBody>
          <a:bodyPr vert="horz"/>
          <a:lstStyle>
            <a:lvl1pPr marL="0" indent="0" algn="l" defTabSz="457200" rtl="0" eaLnBrk="1" latinLnBrk="0" hangingPunct="1">
              <a:spcBef>
                <a:spcPct val="20000"/>
              </a:spcBef>
              <a:buFont typeface="Arial"/>
              <a:buNone/>
              <a:defRPr lang="tr-TR" sz="800" kern="1200" noProof="0" dirty="0">
                <a:solidFill>
                  <a:schemeClr val="tx2">
                    <a:lumMod val="50000"/>
                    <a:lumOff val="50000"/>
                  </a:schemeClr>
                </a:solidFill>
                <a:latin typeface="Arial"/>
                <a:ea typeface="+mn-ea"/>
                <a:cs typeface="Arial"/>
              </a:defRPr>
            </a:lvl1pPr>
          </a:lstStyle>
          <a:p>
            <a:r>
              <a:rPr lang="tr-TR" sz="800" noProof="0" dirty="0">
                <a:solidFill>
                  <a:srgbClr val="808080"/>
                </a:solidFill>
                <a:effectLst/>
                <a:latin typeface="Arial"/>
                <a:ea typeface="ＭＳ 明朝"/>
                <a:cs typeface="Times New Roman"/>
              </a:rPr>
              <a:t>Kilit Ortaklarımız kimler?</a:t>
            </a: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Kilit Tedarikçilerimiz kimler?</a:t>
            </a: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Hangi Kilit Kaynakları ortaklarımızdan alıyoruz?</a:t>
            </a: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Hangi Kilit Etkinlikleri ortaklarımız gerçekleştiriyor?</a:t>
            </a:r>
            <a:br>
              <a:rPr lang="tr-TR" sz="800" noProof="0" dirty="0">
                <a:solidFill>
                  <a:srgbClr val="808080"/>
                </a:solidFill>
                <a:effectLst/>
                <a:latin typeface="Arial"/>
                <a:ea typeface="ＭＳ 明朝"/>
                <a:cs typeface="Times New Roman"/>
              </a:rPr>
            </a:b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ORTAKLIK İÇİN SEBEPLER:</a:t>
            </a: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Optimizasyon ve tasarruf</a:t>
            </a: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Risk ve belirsizliğin azaltılması</a:t>
            </a: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Belirli kaynak ve etkinliklerin elde edilmesi</a:t>
            </a:r>
            <a:r>
              <a:rPr lang="tr-TR" sz="800" noProof="0" dirty="0">
                <a:effectLst/>
                <a:latin typeface="Arial"/>
                <a:ea typeface="ＭＳ 明朝"/>
                <a:cs typeface="Times New Roman"/>
              </a:rPr>
              <a:t> </a:t>
            </a:r>
            <a:endParaRPr lang="tr-TR" noProof="0" dirty="0"/>
          </a:p>
        </p:txBody>
      </p:sp>
      <p:sp>
        <p:nvSpPr>
          <p:cNvPr id="10" name="Text Placeholder 8"/>
          <p:cNvSpPr>
            <a:spLocks noGrp="1"/>
          </p:cNvSpPr>
          <p:nvPr>
            <p:ph type="body" sz="quarter" idx="11" hasCustomPrompt="1"/>
          </p:nvPr>
        </p:nvSpPr>
        <p:spPr>
          <a:xfrm>
            <a:off x="2185335" y="1066800"/>
            <a:ext cx="1754326" cy="1530000"/>
          </a:xfrm>
          <a:prstGeom prst="rect">
            <a:avLst/>
          </a:prstGeom>
          <a:solidFill>
            <a:srgbClr val="FFFFFF"/>
          </a:solidFill>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lang="tr-TR" sz="800" kern="1200" noProof="0" dirty="0">
                <a:solidFill>
                  <a:srgbClr val="808080"/>
                </a:solidFill>
                <a:effectLst/>
                <a:latin typeface="Arial"/>
                <a:ea typeface="ＭＳ 明朝"/>
                <a:cs typeface="Times New Roman"/>
              </a:defRPr>
            </a:lvl1pPr>
          </a:lstStyle>
          <a:p>
            <a:r>
              <a:rPr lang="tr-TR" sz="800" noProof="0" dirty="0">
                <a:solidFill>
                  <a:srgbClr val="808080"/>
                </a:solidFill>
                <a:effectLst/>
                <a:latin typeface="Arial"/>
                <a:ea typeface="ＭＳ 明朝"/>
                <a:cs typeface="Times New Roman"/>
              </a:rPr>
              <a:t>Değer Önerilerimiz hangi Kilit Etkinliklere ihtiyaç duyuyor? Dağıtım kanalları? Müşteri ilişkileri? Gelir akışları</a:t>
            </a:r>
            <a:br>
              <a:rPr lang="tr-TR" sz="800" noProof="0" dirty="0">
                <a:solidFill>
                  <a:srgbClr val="808080"/>
                </a:solidFill>
                <a:effectLst/>
                <a:latin typeface="Arial"/>
                <a:ea typeface="ＭＳ 明朝"/>
                <a:cs typeface="Times New Roman"/>
              </a:rPr>
            </a:b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SINIFLANDIRMA:</a:t>
            </a: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Üretim</a:t>
            </a: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Sorun çözme</a:t>
            </a: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Ağ taban </a:t>
            </a:r>
          </a:p>
        </p:txBody>
      </p:sp>
      <p:sp>
        <p:nvSpPr>
          <p:cNvPr id="11" name="Text Placeholder 8"/>
          <p:cNvSpPr>
            <a:spLocks noGrp="1"/>
          </p:cNvSpPr>
          <p:nvPr>
            <p:ph type="body" sz="quarter" idx="12" hasCustomPrompt="1"/>
          </p:nvPr>
        </p:nvSpPr>
        <p:spPr>
          <a:xfrm>
            <a:off x="4067689" y="1066800"/>
            <a:ext cx="1754326" cy="3428762"/>
          </a:xfrm>
          <a:prstGeom prst="rect">
            <a:avLst/>
          </a:prstGeom>
          <a:solidFill>
            <a:srgbClr val="FFFFFF"/>
          </a:solidFill>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lang="tr-TR" sz="800" kern="1200" noProof="0" dirty="0">
                <a:solidFill>
                  <a:srgbClr val="808080"/>
                </a:solidFill>
                <a:effectLst/>
                <a:latin typeface="Arial"/>
                <a:ea typeface="ＭＳ 明朝"/>
                <a:cs typeface="Times New Roman"/>
              </a:defRPr>
            </a:lvl1pPr>
          </a:lstStyle>
          <a:p>
            <a:r>
              <a:rPr lang="tr-TR" sz="800" noProof="0" dirty="0">
                <a:solidFill>
                  <a:srgbClr val="808080"/>
                </a:solidFill>
                <a:effectLst/>
                <a:latin typeface="Arial"/>
                <a:ea typeface="ＭＳ 明朝"/>
                <a:cs typeface="Times New Roman"/>
              </a:rPr>
              <a:t>Müşteriye sağladığımız değerler nelerdir? Müşterimizin hangi sorunlarını çözmeye yardımcı oluyoruz? Her müşteri kesitine hangi ürün ve hizmet demetlerini sunuyoruz? Hangi müşteri ihtiyaçlarını karşılıyoruz</a:t>
            </a:r>
            <a:br>
              <a:rPr lang="tr-TR" sz="800" noProof="0" dirty="0">
                <a:solidFill>
                  <a:srgbClr val="808080"/>
                </a:solidFill>
                <a:effectLst/>
                <a:latin typeface="Arial"/>
                <a:ea typeface="ＭＳ 明朝"/>
                <a:cs typeface="Times New Roman"/>
              </a:rPr>
            </a:b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ÖZELLİKLER:</a:t>
            </a: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Yenilik</a:t>
            </a: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Performans</a:t>
            </a: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Özelleştirme</a:t>
            </a:r>
            <a:br>
              <a:rPr lang="tr-TR" sz="800" noProof="0" dirty="0">
                <a:solidFill>
                  <a:srgbClr val="808080"/>
                </a:solidFill>
                <a:effectLst/>
                <a:latin typeface="Arial"/>
                <a:ea typeface="ＭＳ 明朝"/>
                <a:cs typeface="Times New Roman"/>
              </a:rPr>
            </a:br>
            <a:r>
              <a:rPr lang="tr-TR" sz="800" noProof="0" dirty="0" err="1">
                <a:solidFill>
                  <a:srgbClr val="808080"/>
                </a:solidFill>
                <a:effectLst/>
                <a:latin typeface="Arial"/>
                <a:ea typeface="ＭＳ 明朝"/>
                <a:cs typeface="Times New Roman"/>
              </a:rPr>
              <a:t>Işi</a:t>
            </a:r>
            <a:r>
              <a:rPr lang="tr-TR" sz="800" noProof="0" dirty="0">
                <a:solidFill>
                  <a:srgbClr val="808080"/>
                </a:solidFill>
                <a:effectLst/>
                <a:latin typeface="Arial"/>
                <a:ea typeface="ＭＳ 明朝"/>
                <a:cs typeface="Times New Roman"/>
              </a:rPr>
              <a:t> görme</a:t>
            </a: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Tasarım</a:t>
            </a: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Marka/Konum</a:t>
            </a: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Fiyat</a:t>
            </a: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Maliyet düşürme</a:t>
            </a: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Risk azaltma</a:t>
            </a: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Ulaşılabilirlik</a:t>
            </a: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Kullanım kolaylığı </a:t>
            </a:r>
            <a:endParaRPr lang="tr-TR" noProof="0" dirty="0"/>
          </a:p>
        </p:txBody>
      </p:sp>
      <p:sp>
        <p:nvSpPr>
          <p:cNvPr id="12" name="Text Placeholder 8"/>
          <p:cNvSpPr>
            <a:spLocks noGrp="1"/>
          </p:cNvSpPr>
          <p:nvPr>
            <p:ph type="body" sz="quarter" idx="13" hasCustomPrompt="1"/>
          </p:nvPr>
        </p:nvSpPr>
        <p:spPr>
          <a:xfrm>
            <a:off x="5948526" y="1056067"/>
            <a:ext cx="1754326" cy="1530000"/>
          </a:xfrm>
          <a:prstGeom prst="rect">
            <a:avLst/>
          </a:prstGeom>
          <a:solidFill>
            <a:srgbClr val="FFFFFF"/>
          </a:solidFill>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lang="tr-TR" sz="800" kern="1200" noProof="0" dirty="0">
                <a:solidFill>
                  <a:srgbClr val="808080"/>
                </a:solidFill>
                <a:effectLst/>
                <a:latin typeface="Arial"/>
                <a:ea typeface="ＭＳ 明朝"/>
                <a:cs typeface="Times New Roman"/>
              </a:defRPr>
            </a:lvl1pPr>
          </a:lstStyle>
          <a:p>
            <a:r>
              <a:rPr lang="tr-TR" sz="800" noProof="0" dirty="0">
                <a:solidFill>
                  <a:srgbClr val="808080"/>
                </a:solidFill>
                <a:effectLst/>
                <a:latin typeface="Arial"/>
                <a:ea typeface="ＭＳ 明朝"/>
                <a:cs typeface="Times New Roman"/>
              </a:rPr>
              <a:t>Müşteri kesitleri bizden onlarla ne türlü bir ilişki kurmamızı ve sürdürmemizi bekliyor?</a:t>
            </a: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Bu ilişkilerden hangilerini kurduk? İlişkiler, İş Modelimizin geri kalan kısımları ile ne kadar uyumlu? Ne kadar maliyetliler?</a:t>
            </a:r>
            <a:endParaRPr lang="tr-TR" sz="1200" noProof="0" dirty="0">
              <a:effectLst/>
              <a:latin typeface="Cambria"/>
              <a:ea typeface="ＭＳ 明朝"/>
              <a:cs typeface="Times New Roman"/>
            </a:endParaRPr>
          </a:p>
        </p:txBody>
      </p:sp>
      <p:sp>
        <p:nvSpPr>
          <p:cNvPr id="13" name="Text Placeholder 8"/>
          <p:cNvSpPr>
            <a:spLocks noGrp="1"/>
          </p:cNvSpPr>
          <p:nvPr>
            <p:ph type="body" sz="quarter" idx="14" hasCustomPrompt="1"/>
          </p:nvPr>
        </p:nvSpPr>
        <p:spPr>
          <a:xfrm>
            <a:off x="7835806" y="1056066"/>
            <a:ext cx="1754326" cy="3439495"/>
          </a:xfrm>
          <a:prstGeom prst="rect">
            <a:avLst/>
          </a:prstGeom>
          <a:solidFill>
            <a:srgbClr val="FFFFFF"/>
          </a:solidFill>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lang="tr-TR" sz="800" kern="1200" noProof="0" dirty="0">
                <a:solidFill>
                  <a:srgbClr val="808080"/>
                </a:solidFill>
                <a:effectLst/>
                <a:latin typeface="Arial"/>
                <a:ea typeface="ＭＳ 明朝"/>
                <a:cs typeface="Times New Roman"/>
              </a:defRPr>
            </a:lvl1pPr>
          </a:lstStyle>
          <a:p>
            <a:r>
              <a:rPr lang="tr-TR" sz="800" noProof="0" dirty="0">
                <a:solidFill>
                  <a:srgbClr val="808080"/>
                </a:solidFill>
                <a:effectLst/>
                <a:latin typeface="Arial"/>
                <a:ea typeface="ＭＳ 明朝"/>
                <a:cs typeface="Times New Roman"/>
              </a:rPr>
              <a:t>Kimler için değer yaratıyoruz?</a:t>
            </a:r>
            <a:br>
              <a:rPr lang="tr-TR" sz="1200" noProof="0" dirty="0">
                <a:solidFill>
                  <a:schemeClr val="tx1"/>
                </a:solidFill>
                <a:effectLst/>
                <a:latin typeface="Cambria"/>
                <a:ea typeface="ＭＳ 明朝"/>
                <a:cs typeface="Times New Roman"/>
              </a:rPr>
            </a:br>
            <a:r>
              <a:rPr lang="tr-TR" sz="800" noProof="0" dirty="0">
                <a:solidFill>
                  <a:srgbClr val="808080"/>
                </a:solidFill>
                <a:effectLst/>
                <a:latin typeface="Arial"/>
                <a:ea typeface="ＭＳ 明朝"/>
                <a:cs typeface="Times New Roman"/>
              </a:rPr>
              <a:t>En önemli müşterilerimiz kimlerdir?</a:t>
            </a:r>
            <a:br>
              <a:rPr lang="tr-TR" sz="800" noProof="0" dirty="0">
                <a:solidFill>
                  <a:srgbClr val="808080"/>
                </a:solidFill>
                <a:effectLst/>
                <a:latin typeface="Arial"/>
                <a:ea typeface="ＭＳ 明朝"/>
                <a:cs typeface="Times New Roman"/>
              </a:rPr>
            </a:b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Kitle pazarlar</a:t>
            </a: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Niş/Gedik pazarlar</a:t>
            </a: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Kesitlere ayrışmış pazarlar</a:t>
            </a: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Çeşitlendirilmiş Pazarlar</a:t>
            </a: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Çok yönlü platform </a:t>
            </a:r>
            <a:endParaRPr lang="tr-TR" noProof="0" dirty="0"/>
          </a:p>
        </p:txBody>
      </p:sp>
      <p:sp>
        <p:nvSpPr>
          <p:cNvPr id="15" name="Text Placeholder 8"/>
          <p:cNvSpPr>
            <a:spLocks noGrp="1"/>
          </p:cNvSpPr>
          <p:nvPr>
            <p:ph type="body" sz="quarter" idx="16" hasCustomPrompt="1"/>
          </p:nvPr>
        </p:nvSpPr>
        <p:spPr>
          <a:xfrm>
            <a:off x="2196704" y="2965800"/>
            <a:ext cx="1754326" cy="1530000"/>
          </a:xfrm>
          <a:prstGeom prst="rect">
            <a:avLst/>
          </a:prstGeom>
          <a:solidFill>
            <a:srgbClr val="FFFFFF"/>
          </a:solidFill>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lang="tr-TR" sz="800" kern="1200" noProof="0" dirty="0">
                <a:solidFill>
                  <a:srgbClr val="808080"/>
                </a:solidFill>
                <a:effectLst/>
                <a:latin typeface="Arial"/>
                <a:ea typeface="ＭＳ 明朝"/>
                <a:cs typeface="Times New Roman"/>
              </a:defRPr>
            </a:lvl1pPr>
          </a:lstStyle>
          <a:p>
            <a:r>
              <a:rPr lang="tr-TR" sz="800" noProof="0" dirty="0">
                <a:solidFill>
                  <a:srgbClr val="808080"/>
                </a:solidFill>
                <a:effectLst/>
                <a:latin typeface="Arial"/>
                <a:ea typeface="ＭＳ 明朝"/>
                <a:cs typeface="Times New Roman"/>
              </a:rPr>
              <a:t>Değer Önerimiz hangi Kilit Kaynaklara ihtiyaç duyuyor? Dağıtım Kanallarımız? Müşteri İlişkilerimiz? Gelir Akışlarımız?</a:t>
            </a:r>
            <a:br>
              <a:rPr lang="tr-TR" sz="800" noProof="0" dirty="0">
                <a:solidFill>
                  <a:srgbClr val="808080"/>
                </a:solidFill>
                <a:effectLst/>
                <a:latin typeface="Arial"/>
                <a:ea typeface="ＭＳ 明朝"/>
                <a:cs typeface="Times New Roman"/>
              </a:rPr>
            </a:b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KAYNAK ÇEŞİTLERİ:</a:t>
            </a: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Fiziksel, Düşünsel (Entelektüel-marka, patent, vs.), İnsan, Finansal </a:t>
            </a:r>
            <a:endParaRPr lang="tr-TR" noProof="0" dirty="0"/>
          </a:p>
        </p:txBody>
      </p:sp>
      <p:sp>
        <p:nvSpPr>
          <p:cNvPr id="17" name="Text Placeholder 8"/>
          <p:cNvSpPr>
            <a:spLocks noGrp="1"/>
          </p:cNvSpPr>
          <p:nvPr>
            <p:ph type="body" sz="quarter" idx="18" hasCustomPrompt="1"/>
          </p:nvPr>
        </p:nvSpPr>
        <p:spPr>
          <a:xfrm>
            <a:off x="5952078" y="2965800"/>
            <a:ext cx="1754326" cy="1530000"/>
          </a:xfrm>
          <a:prstGeom prst="rect">
            <a:avLst/>
          </a:prstGeom>
          <a:solidFill>
            <a:srgbClr val="FFFFFF"/>
          </a:solidFill>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lang="tr-TR" sz="800" kern="1200" noProof="0" dirty="0">
                <a:solidFill>
                  <a:srgbClr val="808080"/>
                </a:solidFill>
                <a:effectLst/>
                <a:latin typeface="Arial"/>
                <a:ea typeface="ＭＳ 明朝"/>
                <a:cs typeface="Times New Roman"/>
              </a:defRPr>
            </a:lvl1pPr>
          </a:lstStyle>
          <a:p>
            <a:r>
              <a:rPr lang="tr-TR" sz="800" noProof="0" dirty="0">
                <a:solidFill>
                  <a:srgbClr val="808080"/>
                </a:solidFill>
                <a:effectLst/>
                <a:latin typeface="Arial"/>
                <a:ea typeface="ＭＳ 明朝"/>
                <a:cs typeface="Times New Roman"/>
              </a:rPr>
              <a:t>Onlara şimdi nasıl ulaşıyoruz?</a:t>
            </a: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Kanallarımız ne kadar uyumlu?</a:t>
            </a: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Hangileri en iyi işliyor?</a:t>
            </a: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Hangileri en maliyet-etkin (ekonomik)?</a:t>
            </a: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Kanallarımızı müşteri alışkanlıkları ile nasıl bütünleştiriyoruz?</a:t>
            </a:r>
            <a:br>
              <a:rPr lang="tr-TR" sz="800" noProof="0" dirty="0">
                <a:solidFill>
                  <a:srgbClr val="808080"/>
                </a:solidFill>
                <a:effectLst/>
                <a:latin typeface="Arial"/>
                <a:ea typeface="ＭＳ 明朝"/>
                <a:cs typeface="Times New Roman"/>
              </a:rPr>
            </a:b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KANAL AŞAMALARI: Farkındalık, Değerlendirme, </a:t>
            </a:r>
            <a:r>
              <a:rPr lang="tr-TR" sz="800" noProof="0" dirty="0" err="1">
                <a:solidFill>
                  <a:srgbClr val="808080"/>
                </a:solidFill>
                <a:effectLst/>
                <a:latin typeface="Arial"/>
                <a:ea typeface="ＭＳ 明朝"/>
                <a:cs typeface="Times New Roman"/>
              </a:rPr>
              <a:t>Satınalma</a:t>
            </a:r>
            <a:r>
              <a:rPr lang="tr-TR" sz="800" noProof="0" dirty="0">
                <a:solidFill>
                  <a:srgbClr val="808080"/>
                </a:solidFill>
                <a:effectLst/>
                <a:latin typeface="Arial"/>
                <a:ea typeface="ＭＳ 明朝"/>
                <a:cs typeface="Times New Roman"/>
              </a:rPr>
              <a:t>, Dağıtım, Satış Sonrası</a:t>
            </a:r>
            <a:r>
              <a:rPr lang="tr-TR" noProof="0" dirty="0">
                <a:effectLst/>
              </a:rPr>
              <a:t> </a:t>
            </a:r>
            <a:endParaRPr lang="tr-TR" noProof="0" dirty="0"/>
          </a:p>
        </p:txBody>
      </p:sp>
      <p:sp>
        <p:nvSpPr>
          <p:cNvPr id="19" name="Text Placeholder 8"/>
          <p:cNvSpPr>
            <a:spLocks noGrp="1"/>
          </p:cNvSpPr>
          <p:nvPr>
            <p:ph type="body" sz="quarter" idx="20" hasCustomPrompt="1"/>
          </p:nvPr>
        </p:nvSpPr>
        <p:spPr>
          <a:xfrm>
            <a:off x="309424" y="4876800"/>
            <a:ext cx="4561026" cy="1447800"/>
          </a:xfrm>
          <a:prstGeom prst="rect">
            <a:avLst/>
          </a:prstGeom>
          <a:solidFill>
            <a:srgbClr val="FFFFFF"/>
          </a:solidFill>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lang="tr-TR" sz="800" kern="1200" noProof="0" dirty="0">
                <a:solidFill>
                  <a:srgbClr val="808080"/>
                </a:solidFill>
                <a:effectLst/>
                <a:latin typeface="Arial"/>
                <a:ea typeface="ＭＳ 明朝"/>
                <a:cs typeface="Times New Roman"/>
              </a:defRPr>
            </a:lvl1pPr>
          </a:lstStyle>
          <a:p>
            <a:r>
              <a:rPr lang="tr-TR" sz="800" noProof="0" dirty="0">
                <a:solidFill>
                  <a:srgbClr val="808080"/>
                </a:solidFill>
                <a:effectLst/>
                <a:latin typeface="Arial"/>
                <a:ea typeface="ＭＳ 明朝"/>
                <a:cs typeface="Times New Roman"/>
              </a:rPr>
              <a:t>İş modelimizin en önemli maliyet noktaları nelerdir? Temel kaynaklarımızdan en pahalı olanı hangisidir? Temel etkinliklerimizden en pahalı olanı hangisidir?</a:t>
            </a:r>
            <a:br>
              <a:rPr lang="tr-TR" sz="800" noProof="0" dirty="0">
                <a:solidFill>
                  <a:srgbClr val="808080"/>
                </a:solidFill>
                <a:effectLst/>
                <a:latin typeface="Arial"/>
                <a:ea typeface="ＭＳ 明朝"/>
                <a:cs typeface="Times New Roman"/>
              </a:rPr>
            </a:b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İŞİNİZ DAHA ÇOK: Maliyet </a:t>
            </a:r>
            <a:r>
              <a:rPr lang="tr-TR" sz="800" noProof="0" dirty="0" err="1">
                <a:solidFill>
                  <a:srgbClr val="808080"/>
                </a:solidFill>
                <a:effectLst/>
                <a:latin typeface="Arial"/>
                <a:ea typeface="ＭＳ 明朝"/>
                <a:cs typeface="Times New Roman"/>
              </a:rPr>
              <a:t>ağırlıki</a:t>
            </a:r>
            <a:r>
              <a:rPr lang="tr-TR" sz="800" noProof="0" dirty="0">
                <a:solidFill>
                  <a:srgbClr val="808080"/>
                </a:solidFill>
                <a:effectLst/>
                <a:latin typeface="Arial"/>
                <a:ea typeface="ＭＳ 明朝"/>
                <a:cs typeface="Times New Roman"/>
              </a:rPr>
              <a:t> mi? (yalın maliyet yapısı, düşük fiyat değer önerisi, maksimum otomasyon, yoğun dışarıya yaptırma) Değer ağırlıklı mı? (değer yaratmaya odaklı, üst düzey değer önerisi)</a:t>
            </a:r>
            <a:br>
              <a:rPr lang="tr-TR" sz="800" noProof="0" dirty="0">
                <a:solidFill>
                  <a:srgbClr val="808080"/>
                </a:solidFill>
                <a:effectLst/>
                <a:latin typeface="Arial"/>
                <a:ea typeface="ＭＳ 明朝"/>
                <a:cs typeface="Times New Roman"/>
              </a:rPr>
            </a:br>
            <a:br>
              <a:rPr lang="tr-TR" sz="800" noProof="0" dirty="0">
                <a:solidFill>
                  <a:srgbClr val="808080"/>
                </a:solidFill>
                <a:effectLst/>
                <a:latin typeface="Arial"/>
                <a:ea typeface="ＭＳ 明朝"/>
                <a:cs typeface="Times New Roman"/>
              </a:rPr>
            </a:br>
            <a:r>
              <a:rPr lang="tr-TR" sz="800" noProof="0" dirty="0">
                <a:solidFill>
                  <a:srgbClr val="808080"/>
                </a:solidFill>
                <a:effectLst/>
                <a:latin typeface="Arial"/>
                <a:ea typeface="ＭＳ 明朝"/>
                <a:cs typeface="Times New Roman"/>
              </a:rPr>
              <a:t>ÖRNEK ÖZELLİKLER: Sabit maliyet (maaş, kira, </a:t>
            </a:r>
            <a:r>
              <a:rPr lang="tr-TR" sz="800" noProof="0" dirty="0" err="1">
                <a:solidFill>
                  <a:srgbClr val="808080"/>
                </a:solidFill>
                <a:effectLst/>
                <a:latin typeface="Arial"/>
                <a:ea typeface="ＭＳ 明朝"/>
                <a:cs typeface="Times New Roman"/>
              </a:rPr>
              <a:t>isitma</a:t>
            </a:r>
            <a:r>
              <a:rPr lang="tr-TR" sz="800" noProof="0" dirty="0">
                <a:solidFill>
                  <a:srgbClr val="808080"/>
                </a:solidFill>
                <a:effectLst/>
                <a:latin typeface="Arial"/>
                <a:ea typeface="ＭＳ 明朝"/>
                <a:cs typeface="Times New Roman"/>
              </a:rPr>
              <a:t>, su, vs.), Değişken maliyetler, Ölçek ekonomileri, Kapsam ekonomileri </a:t>
            </a:r>
            <a:endParaRPr lang="tr-TR" noProof="0" dirty="0"/>
          </a:p>
        </p:txBody>
      </p:sp>
      <p:sp>
        <p:nvSpPr>
          <p:cNvPr id="20" name="Text Placeholder 8"/>
          <p:cNvSpPr>
            <a:spLocks noGrp="1"/>
          </p:cNvSpPr>
          <p:nvPr>
            <p:ph type="body" sz="quarter" idx="21" hasCustomPrompt="1"/>
          </p:nvPr>
        </p:nvSpPr>
        <p:spPr>
          <a:xfrm>
            <a:off x="5056350" y="4876800"/>
            <a:ext cx="4533783" cy="1447800"/>
          </a:xfrm>
          <a:prstGeom prst="rect">
            <a:avLst/>
          </a:prstGeom>
          <a:solidFill>
            <a:srgbClr val="FFFFFF"/>
          </a:solidFill>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lang="tr-TR" sz="800" kern="1200" noProof="0" dirty="0">
                <a:solidFill>
                  <a:srgbClr val="808080"/>
                </a:solidFill>
                <a:effectLst/>
                <a:latin typeface="Arial"/>
                <a:ea typeface="ＭＳ 明朝"/>
                <a:cs typeface="Times New Roman"/>
              </a:defRPr>
            </a:lvl1pPr>
          </a:lstStyle>
          <a:p>
            <a:r>
              <a:rPr lang="tr-TR" sz="800" dirty="0">
                <a:solidFill>
                  <a:srgbClr val="808080"/>
                </a:solidFill>
                <a:effectLst/>
                <a:latin typeface="Arial"/>
                <a:ea typeface="ＭＳ 明朝"/>
                <a:cs typeface="Times New Roman"/>
              </a:rPr>
              <a:t>Müşterilerimiz gerçekten hangi değerler için para ödemeyi kabul ediyor? Şu anda neler için ödeme yapıyorlar? Şu anda nasıl ödeme yapıyorlar? Nasıl ödeme yapmayı tercih ederler? Her Gelir Kaynağının toplam gelire katkısı ne kadardır?</a:t>
            </a:r>
            <a:br>
              <a:rPr lang="tr-TR" sz="800" dirty="0">
                <a:solidFill>
                  <a:srgbClr val="808080"/>
                </a:solidFill>
                <a:effectLst/>
                <a:latin typeface="Arial"/>
                <a:ea typeface="ＭＳ 明朝"/>
                <a:cs typeface="Times New Roman"/>
              </a:rPr>
            </a:br>
            <a:br>
              <a:rPr lang="tr-TR" sz="800" dirty="0">
                <a:solidFill>
                  <a:srgbClr val="808080"/>
                </a:solidFill>
                <a:effectLst/>
                <a:latin typeface="Arial"/>
                <a:ea typeface="ＭＳ 明朝"/>
                <a:cs typeface="Times New Roman"/>
              </a:rPr>
            </a:br>
            <a:r>
              <a:rPr lang="tr-TR" sz="800" dirty="0">
                <a:solidFill>
                  <a:srgbClr val="808080"/>
                </a:solidFill>
                <a:effectLst/>
                <a:latin typeface="Arial"/>
                <a:ea typeface="ＭＳ 明朝"/>
                <a:cs typeface="Times New Roman"/>
              </a:rPr>
              <a:t>ÇEŞİTLER: Ürün Satışı, Kullanım Ücreti, Üyelik Aidatı, Ödünç verme / Kiralama / Leasing, Lisanslama, Komisyon, Reklam</a:t>
            </a:r>
            <a:br>
              <a:rPr lang="en-GB" sz="1200" dirty="0">
                <a:solidFill>
                  <a:schemeClr val="tx1"/>
                </a:solidFill>
                <a:effectLst/>
                <a:latin typeface="Cambria"/>
                <a:ea typeface="ＭＳ 明朝"/>
                <a:cs typeface="Times New Roman"/>
              </a:rPr>
            </a:br>
            <a:r>
              <a:rPr lang="tr-TR" sz="800" dirty="0">
                <a:solidFill>
                  <a:srgbClr val="808080"/>
                </a:solidFill>
                <a:effectLst/>
                <a:latin typeface="Arial"/>
                <a:ea typeface="ＭＳ 明朝"/>
                <a:cs typeface="Times New Roman"/>
              </a:rPr>
              <a:t>SABİT FİYATLANDIRMA: Liste Fiyatı, Ürün Özelliklerine göre fiyatlandırma, Müşteri Kesitine göre fiyatlandırma, Hacme </a:t>
            </a:r>
            <a:r>
              <a:rPr lang="tr-TR" sz="800" dirty="0" err="1">
                <a:solidFill>
                  <a:srgbClr val="808080"/>
                </a:solidFill>
                <a:effectLst/>
                <a:latin typeface="Arial"/>
                <a:ea typeface="ＭＳ 明朝"/>
                <a:cs typeface="Times New Roman"/>
              </a:rPr>
              <a:t>dayali</a:t>
            </a:r>
            <a:br>
              <a:rPr lang="en-GB" sz="1200" dirty="0">
                <a:solidFill>
                  <a:schemeClr val="tx1"/>
                </a:solidFill>
                <a:effectLst/>
                <a:latin typeface="Cambria"/>
                <a:ea typeface="ＭＳ 明朝"/>
                <a:cs typeface="Times New Roman"/>
              </a:rPr>
            </a:br>
            <a:r>
              <a:rPr lang="tr-TR" sz="800" dirty="0">
                <a:solidFill>
                  <a:srgbClr val="808080"/>
                </a:solidFill>
                <a:effectLst/>
                <a:latin typeface="Arial"/>
                <a:ea typeface="ＭＳ 明朝"/>
                <a:cs typeface="Times New Roman"/>
              </a:rPr>
              <a:t>DİNAMİK FİYATLANDIRMA: Pazarlık Usulü, Getiri Yönetimi, Gerçek Zamanlı Pazar</a:t>
            </a:r>
            <a:r>
              <a:rPr lang="en-GB" dirty="0">
                <a:effectLst/>
              </a:rPr>
              <a:t> </a:t>
            </a:r>
            <a:endParaRPr lang="tr-TR" noProof="0" dirty="0"/>
          </a:p>
        </p:txBody>
      </p:sp>
      <p:sp>
        <p:nvSpPr>
          <p:cNvPr id="22" name="Text Placeholder 8"/>
          <p:cNvSpPr>
            <a:spLocks noGrp="1"/>
          </p:cNvSpPr>
          <p:nvPr>
            <p:ph type="body" sz="quarter" idx="22" hasCustomPrompt="1"/>
          </p:nvPr>
        </p:nvSpPr>
        <p:spPr>
          <a:xfrm>
            <a:off x="3962400" y="381000"/>
            <a:ext cx="1403350" cy="228600"/>
          </a:xfrm>
          <a:prstGeom prst="rect">
            <a:avLst/>
          </a:prstGeom>
          <a:solidFill>
            <a:srgbClr val="FFFFFF"/>
          </a:solidFill>
          <a:ln>
            <a:noFill/>
          </a:ln>
        </p:spPr>
        <p:txBody>
          <a:bodyPr vert="horz"/>
          <a:lstStyle>
            <a:lvl1pPr marL="0" indent="0">
              <a:buNone/>
              <a:defRPr sz="900" baseline="0"/>
            </a:lvl1pPr>
          </a:lstStyle>
          <a:p>
            <a:pPr lvl="0"/>
            <a:r>
              <a:rPr lang="tr-TR" noProof="0" dirty="0"/>
              <a:t>Şirket</a:t>
            </a:r>
          </a:p>
        </p:txBody>
      </p:sp>
      <p:sp>
        <p:nvSpPr>
          <p:cNvPr id="23" name="Text Placeholder 8"/>
          <p:cNvSpPr>
            <a:spLocks noGrp="1"/>
          </p:cNvSpPr>
          <p:nvPr>
            <p:ph type="body" sz="quarter" idx="23" hasCustomPrompt="1"/>
          </p:nvPr>
        </p:nvSpPr>
        <p:spPr>
          <a:xfrm>
            <a:off x="5685201" y="381000"/>
            <a:ext cx="1403350" cy="228600"/>
          </a:xfrm>
          <a:prstGeom prst="rect">
            <a:avLst/>
          </a:prstGeom>
          <a:solidFill>
            <a:srgbClr val="FFFFFF"/>
          </a:solidFill>
          <a:ln>
            <a:noFill/>
          </a:ln>
        </p:spPr>
        <p:txBody>
          <a:bodyPr vert="horz"/>
          <a:lstStyle>
            <a:lvl1pPr marL="0" indent="0">
              <a:buNone/>
              <a:defRPr sz="900"/>
            </a:lvl1pPr>
          </a:lstStyle>
          <a:p>
            <a:pPr lvl="0"/>
            <a:r>
              <a:rPr lang="tr-TR" noProof="0" dirty="0"/>
              <a:t>İsim1, İsim2, ...</a:t>
            </a:r>
          </a:p>
        </p:txBody>
      </p:sp>
      <p:sp>
        <p:nvSpPr>
          <p:cNvPr id="24" name="Text Placeholder 8"/>
          <p:cNvSpPr>
            <a:spLocks noGrp="1"/>
          </p:cNvSpPr>
          <p:nvPr>
            <p:ph type="body" sz="quarter" idx="24" hasCustomPrompt="1"/>
          </p:nvPr>
        </p:nvSpPr>
        <p:spPr>
          <a:xfrm>
            <a:off x="7759700" y="381000"/>
            <a:ext cx="1155700" cy="228600"/>
          </a:xfrm>
          <a:prstGeom prst="rect">
            <a:avLst/>
          </a:prstGeom>
          <a:solidFill>
            <a:srgbClr val="FFFFFF"/>
          </a:solidFill>
          <a:ln>
            <a:noFill/>
          </a:ln>
        </p:spPr>
        <p:txBody>
          <a:bodyPr vert="horz"/>
          <a:lstStyle>
            <a:lvl1pPr marL="0" indent="0">
              <a:buNone/>
              <a:defRPr sz="900"/>
            </a:lvl1pPr>
          </a:lstStyle>
          <a:p>
            <a:pPr lvl="0"/>
            <a:r>
              <a:rPr lang="tr-TR" noProof="0" dirty="0"/>
              <a:t>GG/AA/YYYY</a:t>
            </a:r>
          </a:p>
        </p:txBody>
      </p:sp>
      <p:sp>
        <p:nvSpPr>
          <p:cNvPr id="25" name="Text Placeholder 8"/>
          <p:cNvSpPr>
            <a:spLocks noGrp="1"/>
          </p:cNvSpPr>
          <p:nvPr>
            <p:ph type="body" sz="quarter" idx="25" hasCustomPrompt="1"/>
          </p:nvPr>
        </p:nvSpPr>
        <p:spPr>
          <a:xfrm>
            <a:off x="9245600" y="381000"/>
            <a:ext cx="412750" cy="228600"/>
          </a:xfrm>
          <a:prstGeom prst="rect">
            <a:avLst/>
          </a:prstGeom>
          <a:solidFill>
            <a:srgbClr val="FFFFFF"/>
          </a:solidFill>
          <a:ln>
            <a:noFill/>
          </a:ln>
        </p:spPr>
        <p:txBody>
          <a:bodyPr vert="horz"/>
          <a:lstStyle>
            <a:lvl1pPr marL="0" indent="0">
              <a:buNone/>
              <a:defRPr sz="900"/>
            </a:lvl1pPr>
          </a:lstStyle>
          <a:p>
            <a:pPr lvl="0"/>
            <a:r>
              <a:rPr lang="tr-TR" noProof="0" dirty="0"/>
              <a:t>X.Y</a:t>
            </a:r>
          </a:p>
        </p:txBody>
      </p:sp>
    </p:spTree>
    <p:extLst>
      <p:ext uri="{BB962C8B-B14F-4D97-AF65-F5344CB8AC3E}">
        <p14:creationId xmlns:p14="http://schemas.microsoft.com/office/powerpoint/2010/main" val="3755173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sp>
        <p:nvSpPr>
          <p:cNvPr id="24" name="Rectangle 23"/>
          <p:cNvSpPr/>
          <p:nvPr userDrawn="1"/>
        </p:nvSpPr>
        <p:spPr>
          <a:xfrm>
            <a:off x="244318" y="760851"/>
            <a:ext cx="9407284" cy="5639949"/>
          </a:xfrm>
          <a:prstGeom prst="rect">
            <a:avLst/>
          </a:prstGeom>
          <a:solidFill>
            <a:srgbClr val="FFFFF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noProof="0" dirty="0"/>
          </a:p>
        </p:txBody>
      </p:sp>
      <p:sp>
        <p:nvSpPr>
          <p:cNvPr id="7" name="TextBox 6"/>
          <p:cNvSpPr txBox="1"/>
          <p:nvPr userDrawn="1"/>
        </p:nvSpPr>
        <p:spPr>
          <a:xfrm>
            <a:off x="247650" y="304800"/>
            <a:ext cx="2571750" cy="338554"/>
          </a:xfrm>
          <a:prstGeom prst="rect">
            <a:avLst/>
          </a:prstGeom>
          <a:noFill/>
        </p:spPr>
        <p:txBody>
          <a:bodyPr wrap="square" rtlCol="0">
            <a:spAutoFit/>
          </a:bodyPr>
          <a:lstStyle/>
          <a:p>
            <a:r>
              <a:rPr lang="tr-TR" sz="1600" b="1" noProof="0" dirty="0">
                <a:latin typeface="Arial"/>
                <a:cs typeface="Arial"/>
              </a:rPr>
              <a:t>Kanvas İş Modeli</a:t>
            </a:r>
          </a:p>
        </p:txBody>
      </p:sp>
      <p:sp>
        <p:nvSpPr>
          <p:cNvPr id="8" name="TextBox 7"/>
          <p:cNvSpPr txBox="1"/>
          <p:nvPr userDrawn="1"/>
        </p:nvSpPr>
        <p:spPr>
          <a:xfrm>
            <a:off x="3861505" y="184570"/>
            <a:ext cx="1403350" cy="200055"/>
          </a:xfrm>
          <a:prstGeom prst="rect">
            <a:avLst/>
          </a:prstGeom>
          <a:noFill/>
        </p:spPr>
        <p:txBody>
          <a:bodyPr wrap="square" rtlCol="0">
            <a:spAutoFit/>
          </a:bodyPr>
          <a:lstStyle/>
          <a:p>
            <a:r>
              <a:rPr lang="tr-TR" sz="700" b="0" i="1" noProof="0">
                <a:latin typeface="Arial"/>
                <a:cs typeface="Arial"/>
              </a:rPr>
              <a:t>Kim için hazırlandı:</a:t>
            </a:r>
          </a:p>
        </p:txBody>
      </p:sp>
      <p:sp>
        <p:nvSpPr>
          <p:cNvPr id="9" name="TextBox 8"/>
          <p:cNvSpPr txBox="1"/>
          <p:nvPr userDrawn="1"/>
        </p:nvSpPr>
        <p:spPr>
          <a:xfrm>
            <a:off x="5585882" y="180946"/>
            <a:ext cx="1403350" cy="200055"/>
          </a:xfrm>
          <a:prstGeom prst="rect">
            <a:avLst/>
          </a:prstGeom>
          <a:noFill/>
        </p:spPr>
        <p:txBody>
          <a:bodyPr wrap="square" rtlCol="0">
            <a:spAutoFit/>
          </a:bodyPr>
          <a:lstStyle/>
          <a:p>
            <a:r>
              <a:rPr lang="tr-TR" sz="700" b="0" i="1" noProof="0">
                <a:latin typeface="Arial"/>
                <a:cs typeface="Arial"/>
              </a:rPr>
              <a:t>Tasarlayan:</a:t>
            </a:r>
          </a:p>
        </p:txBody>
      </p:sp>
      <p:sp>
        <p:nvSpPr>
          <p:cNvPr id="10" name="TextBox 9"/>
          <p:cNvSpPr txBox="1"/>
          <p:nvPr userDrawn="1"/>
        </p:nvSpPr>
        <p:spPr>
          <a:xfrm>
            <a:off x="7664579" y="180946"/>
            <a:ext cx="1214131" cy="203679"/>
          </a:xfrm>
          <a:prstGeom prst="rect">
            <a:avLst/>
          </a:prstGeom>
          <a:noFill/>
        </p:spPr>
        <p:txBody>
          <a:bodyPr wrap="square" rtlCol="0">
            <a:spAutoFit/>
          </a:bodyPr>
          <a:lstStyle/>
          <a:p>
            <a:r>
              <a:rPr lang="tr-TR" sz="700" b="0" i="1" noProof="0">
                <a:latin typeface="Arial"/>
                <a:cs typeface="Arial"/>
              </a:rPr>
              <a:t>Tarih:</a:t>
            </a:r>
          </a:p>
        </p:txBody>
      </p:sp>
      <p:sp>
        <p:nvSpPr>
          <p:cNvPr id="11" name="TextBox 10"/>
          <p:cNvSpPr txBox="1"/>
          <p:nvPr userDrawn="1"/>
        </p:nvSpPr>
        <p:spPr>
          <a:xfrm>
            <a:off x="9142085" y="180946"/>
            <a:ext cx="620313" cy="200055"/>
          </a:xfrm>
          <a:prstGeom prst="rect">
            <a:avLst/>
          </a:prstGeom>
          <a:noFill/>
        </p:spPr>
        <p:txBody>
          <a:bodyPr wrap="square" rtlCol="0">
            <a:spAutoFit/>
          </a:bodyPr>
          <a:lstStyle/>
          <a:p>
            <a:r>
              <a:rPr lang="tr-TR" sz="700" b="0" i="1" noProof="0">
                <a:latin typeface="Arial"/>
                <a:cs typeface="Arial"/>
              </a:rPr>
              <a:t>Versiyon:</a:t>
            </a:r>
          </a:p>
        </p:txBody>
      </p:sp>
      <p:sp>
        <p:nvSpPr>
          <p:cNvPr id="12" name="TextBox 11"/>
          <p:cNvSpPr txBox="1"/>
          <p:nvPr userDrawn="1"/>
        </p:nvSpPr>
        <p:spPr>
          <a:xfrm>
            <a:off x="244318" y="788699"/>
            <a:ext cx="1749667" cy="246221"/>
          </a:xfrm>
          <a:prstGeom prst="rect">
            <a:avLst/>
          </a:prstGeom>
          <a:noFill/>
          <a:ln>
            <a:noFill/>
          </a:ln>
        </p:spPr>
        <p:txBody>
          <a:bodyPr wrap="square" rtlCol="0">
            <a:spAutoFit/>
          </a:bodyPr>
          <a:lstStyle/>
          <a:p>
            <a:r>
              <a:rPr lang="tr-TR" sz="1000" b="1" noProof="0">
                <a:latin typeface="Arial"/>
                <a:cs typeface="Arial"/>
              </a:rPr>
              <a:t>Kilit Ortaklar</a:t>
            </a:r>
          </a:p>
        </p:txBody>
      </p:sp>
      <p:sp>
        <p:nvSpPr>
          <p:cNvPr id="14" name="TextBox 13"/>
          <p:cNvSpPr txBox="1"/>
          <p:nvPr userDrawn="1"/>
        </p:nvSpPr>
        <p:spPr>
          <a:xfrm>
            <a:off x="244318" y="4572001"/>
            <a:ext cx="1749667" cy="246221"/>
          </a:xfrm>
          <a:prstGeom prst="rect">
            <a:avLst/>
          </a:prstGeom>
          <a:noFill/>
          <a:ln>
            <a:noFill/>
          </a:ln>
        </p:spPr>
        <p:txBody>
          <a:bodyPr wrap="square" rtlCol="0">
            <a:spAutoFit/>
          </a:bodyPr>
          <a:lstStyle/>
          <a:p>
            <a:r>
              <a:rPr lang="tr-TR" sz="1000" b="1" noProof="0">
                <a:latin typeface="Arial"/>
                <a:cs typeface="Arial"/>
              </a:rPr>
              <a:t>Maliyet Yapısı</a:t>
            </a:r>
          </a:p>
        </p:txBody>
      </p:sp>
      <p:sp>
        <p:nvSpPr>
          <p:cNvPr id="15" name="TextBox 14"/>
          <p:cNvSpPr txBox="1"/>
          <p:nvPr userDrawn="1"/>
        </p:nvSpPr>
        <p:spPr>
          <a:xfrm>
            <a:off x="2124850" y="788699"/>
            <a:ext cx="1749667" cy="246221"/>
          </a:xfrm>
          <a:prstGeom prst="rect">
            <a:avLst/>
          </a:prstGeom>
          <a:noFill/>
          <a:ln>
            <a:noFill/>
          </a:ln>
        </p:spPr>
        <p:txBody>
          <a:bodyPr wrap="square" rtlCol="0">
            <a:spAutoFit/>
          </a:bodyPr>
          <a:lstStyle/>
          <a:p>
            <a:r>
              <a:rPr lang="tr-TR" sz="1000" b="1" noProof="0">
                <a:latin typeface="Arial"/>
                <a:cs typeface="Arial"/>
              </a:rPr>
              <a:t>Kilit Etkinlikler</a:t>
            </a:r>
          </a:p>
        </p:txBody>
      </p:sp>
      <p:sp>
        <p:nvSpPr>
          <p:cNvPr id="16" name="TextBox 15"/>
          <p:cNvSpPr txBox="1"/>
          <p:nvPr userDrawn="1"/>
        </p:nvSpPr>
        <p:spPr>
          <a:xfrm>
            <a:off x="2124850" y="2649380"/>
            <a:ext cx="1749667" cy="246221"/>
          </a:xfrm>
          <a:prstGeom prst="rect">
            <a:avLst/>
          </a:prstGeom>
          <a:noFill/>
          <a:ln>
            <a:noFill/>
          </a:ln>
        </p:spPr>
        <p:txBody>
          <a:bodyPr wrap="square" rtlCol="0">
            <a:spAutoFit/>
          </a:bodyPr>
          <a:lstStyle/>
          <a:p>
            <a:r>
              <a:rPr lang="tr-TR" sz="1000" b="1" noProof="0">
                <a:latin typeface="Arial"/>
                <a:cs typeface="Arial"/>
              </a:rPr>
              <a:t>Kilit Kaynaklar</a:t>
            </a:r>
          </a:p>
        </p:txBody>
      </p:sp>
      <p:sp>
        <p:nvSpPr>
          <p:cNvPr id="17" name="TextBox 16"/>
          <p:cNvSpPr txBox="1"/>
          <p:nvPr userDrawn="1"/>
        </p:nvSpPr>
        <p:spPr>
          <a:xfrm>
            <a:off x="4026007" y="788699"/>
            <a:ext cx="1749667" cy="246221"/>
          </a:xfrm>
          <a:prstGeom prst="rect">
            <a:avLst/>
          </a:prstGeom>
          <a:noFill/>
          <a:ln>
            <a:noFill/>
          </a:ln>
        </p:spPr>
        <p:txBody>
          <a:bodyPr wrap="square" rtlCol="0">
            <a:spAutoFit/>
          </a:bodyPr>
          <a:lstStyle/>
          <a:p>
            <a:r>
              <a:rPr lang="tr-TR" sz="1000" b="1" baseline="0" noProof="0">
                <a:latin typeface="Arial"/>
                <a:cs typeface="Arial"/>
              </a:rPr>
              <a:t>Değer Önerileri</a:t>
            </a:r>
            <a:endParaRPr lang="tr-TR" sz="1000" b="1" noProof="0">
              <a:latin typeface="Arial"/>
              <a:cs typeface="Arial"/>
            </a:endParaRPr>
          </a:p>
        </p:txBody>
      </p:sp>
      <p:sp>
        <p:nvSpPr>
          <p:cNvPr id="19" name="TextBox 18"/>
          <p:cNvSpPr txBox="1"/>
          <p:nvPr userDrawn="1"/>
        </p:nvSpPr>
        <p:spPr>
          <a:xfrm>
            <a:off x="5919324" y="783159"/>
            <a:ext cx="1749667" cy="246221"/>
          </a:xfrm>
          <a:prstGeom prst="rect">
            <a:avLst/>
          </a:prstGeom>
          <a:noFill/>
          <a:ln>
            <a:noFill/>
          </a:ln>
        </p:spPr>
        <p:txBody>
          <a:bodyPr wrap="square" rtlCol="0">
            <a:spAutoFit/>
          </a:bodyPr>
          <a:lstStyle/>
          <a:p>
            <a:r>
              <a:rPr lang="tr-TR" sz="1000" b="1" noProof="0">
                <a:latin typeface="Arial"/>
                <a:cs typeface="Arial"/>
              </a:rPr>
              <a:t>Müşteri İlişkileri</a:t>
            </a:r>
          </a:p>
        </p:txBody>
      </p:sp>
      <p:sp>
        <p:nvSpPr>
          <p:cNvPr id="20" name="TextBox 19"/>
          <p:cNvSpPr txBox="1"/>
          <p:nvPr userDrawn="1"/>
        </p:nvSpPr>
        <p:spPr>
          <a:xfrm>
            <a:off x="5919324" y="2643840"/>
            <a:ext cx="1749667" cy="246221"/>
          </a:xfrm>
          <a:prstGeom prst="rect">
            <a:avLst/>
          </a:prstGeom>
          <a:noFill/>
          <a:ln>
            <a:noFill/>
          </a:ln>
        </p:spPr>
        <p:txBody>
          <a:bodyPr wrap="square" rtlCol="0">
            <a:spAutoFit/>
          </a:bodyPr>
          <a:lstStyle/>
          <a:p>
            <a:r>
              <a:rPr lang="tr-TR" sz="1000" b="1" noProof="0">
                <a:latin typeface="Arial"/>
                <a:cs typeface="Arial"/>
              </a:rPr>
              <a:t>Kanallar</a:t>
            </a:r>
          </a:p>
        </p:txBody>
      </p:sp>
      <p:sp>
        <p:nvSpPr>
          <p:cNvPr id="21" name="TextBox 20"/>
          <p:cNvSpPr txBox="1"/>
          <p:nvPr userDrawn="1"/>
        </p:nvSpPr>
        <p:spPr>
          <a:xfrm>
            <a:off x="7817974" y="788699"/>
            <a:ext cx="1749667" cy="246221"/>
          </a:xfrm>
          <a:prstGeom prst="rect">
            <a:avLst/>
          </a:prstGeom>
          <a:noFill/>
          <a:ln>
            <a:noFill/>
          </a:ln>
        </p:spPr>
        <p:txBody>
          <a:bodyPr wrap="square" rtlCol="0">
            <a:spAutoFit/>
          </a:bodyPr>
          <a:lstStyle/>
          <a:p>
            <a:r>
              <a:rPr lang="tr-TR" sz="1000" b="1" noProof="0">
                <a:latin typeface="Arial"/>
                <a:cs typeface="Arial"/>
              </a:rPr>
              <a:t>Müşteri Kesitleri</a:t>
            </a:r>
          </a:p>
        </p:txBody>
      </p:sp>
      <p:sp>
        <p:nvSpPr>
          <p:cNvPr id="23" name="TextBox 22"/>
          <p:cNvSpPr txBox="1"/>
          <p:nvPr userDrawn="1"/>
        </p:nvSpPr>
        <p:spPr>
          <a:xfrm>
            <a:off x="4973800" y="4572001"/>
            <a:ext cx="1749667" cy="246221"/>
          </a:xfrm>
          <a:prstGeom prst="rect">
            <a:avLst/>
          </a:prstGeom>
          <a:noFill/>
          <a:ln>
            <a:noFill/>
          </a:ln>
        </p:spPr>
        <p:txBody>
          <a:bodyPr wrap="square" rtlCol="0">
            <a:spAutoFit/>
          </a:bodyPr>
          <a:lstStyle/>
          <a:p>
            <a:r>
              <a:rPr lang="tr-TR" sz="1000" b="1" noProof="0">
                <a:latin typeface="Arial"/>
                <a:cs typeface="Arial"/>
              </a:rPr>
              <a:t>Gelir Kaynakları</a:t>
            </a:r>
          </a:p>
        </p:txBody>
      </p:sp>
      <p:sp>
        <p:nvSpPr>
          <p:cNvPr id="25" name="Rectangle 24"/>
          <p:cNvSpPr/>
          <p:nvPr userDrawn="1"/>
        </p:nvSpPr>
        <p:spPr>
          <a:xfrm>
            <a:off x="244318" y="760849"/>
            <a:ext cx="1880532" cy="381115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noProof="0"/>
          </a:p>
        </p:txBody>
      </p:sp>
      <p:sp>
        <p:nvSpPr>
          <p:cNvPr id="26" name="Rectangle 25"/>
          <p:cNvSpPr/>
          <p:nvPr userDrawn="1"/>
        </p:nvSpPr>
        <p:spPr>
          <a:xfrm>
            <a:off x="2124302" y="760850"/>
            <a:ext cx="1880532" cy="1882989"/>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noProof="0"/>
          </a:p>
        </p:txBody>
      </p:sp>
      <p:sp>
        <p:nvSpPr>
          <p:cNvPr id="27" name="Rectangle 26"/>
          <p:cNvSpPr/>
          <p:nvPr userDrawn="1"/>
        </p:nvSpPr>
        <p:spPr>
          <a:xfrm>
            <a:off x="2124302" y="2643840"/>
            <a:ext cx="1880532" cy="1928161"/>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noProof="0"/>
          </a:p>
        </p:txBody>
      </p:sp>
      <p:sp>
        <p:nvSpPr>
          <p:cNvPr id="28" name="Rectangle 27"/>
          <p:cNvSpPr/>
          <p:nvPr userDrawn="1"/>
        </p:nvSpPr>
        <p:spPr>
          <a:xfrm>
            <a:off x="4004834" y="764475"/>
            <a:ext cx="1878446" cy="3807524"/>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noProof="0"/>
          </a:p>
        </p:txBody>
      </p:sp>
      <p:sp>
        <p:nvSpPr>
          <p:cNvPr id="29" name="Rectangle 28"/>
          <p:cNvSpPr/>
          <p:nvPr userDrawn="1"/>
        </p:nvSpPr>
        <p:spPr>
          <a:xfrm>
            <a:off x="5884699" y="761998"/>
            <a:ext cx="1880532" cy="1882989"/>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noProof="0"/>
          </a:p>
        </p:txBody>
      </p:sp>
      <p:sp>
        <p:nvSpPr>
          <p:cNvPr id="30" name="Rectangle 29"/>
          <p:cNvSpPr/>
          <p:nvPr userDrawn="1"/>
        </p:nvSpPr>
        <p:spPr>
          <a:xfrm>
            <a:off x="5884699" y="2643840"/>
            <a:ext cx="1880532" cy="1928161"/>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noProof="0"/>
          </a:p>
        </p:txBody>
      </p:sp>
      <p:sp>
        <p:nvSpPr>
          <p:cNvPr id="31" name="Rectangle 30"/>
          <p:cNvSpPr/>
          <p:nvPr userDrawn="1"/>
        </p:nvSpPr>
        <p:spPr>
          <a:xfrm>
            <a:off x="7765231" y="764475"/>
            <a:ext cx="1886371" cy="3807524"/>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noProof="0"/>
          </a:p>
        </p:txBody>
      </p:sp>
      <p:sp>
        <p:nvSpPr>
          <p:cNvPr id="32" name="Rectangle 31"/>
          <p:cNvSpPr/>
          <p:nvPr userDrawn="1"/>
        </p:nvSpPr>
        <p:spPr>
          <a:xfrm>
            <a:off x="244318" y="4572000"/>
            <a:ext cx="4714165" cy="18288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noProof="0"/>
          </a:p>
        </p:txBody>
      </p:sp>
      <p:sp>
        <p:nvSpPr>
          <p:cNvPr id="33" name="Rectangle 32"/>
          <p:cNvSpPr/>
          <p:nvPr userDrawn="1"/>
        </p:nvSpPr>
        <p:spPr>
          <a:xfrm>
            <a:off x="4958483" y="4572000"/>
            <a:ext cx="4691700" cy="18288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noProof="0"/>
          </a:p>
        </p:txBody>
      </p:sp>
      <p:pic>
        <p:nvPicPr>
          <p:cNvPr id="34" name="Picture 13"/>
          <p:cNvPicPr>
            <a:picLocks noChangeAspect="1"/>
          </p:cNvPicPr>
          <p:nvPr userDrawn="1"/>
        </p:nvPicPr>
        <p:blipFill>
          <a:blip r:embed="rId3" cstate="print"/>
          <a:srcRect/>
          <a:stretch>
            <a:fillRect/>
          </a:stretch>
        </p:blipFill>
        <p:spPr bwMode="auto">
          <a:xfrm>
            <a:off x="8991600" y="706985"/>
            <a:ext cx="360000" cy="360000"/>
          </a:xfrm>
          <a:prstGeom prst="rect">
            <a:avLst/>
          </a:prstGeom>
          <a:noFill/>
          <a:ln w="9525">
            <a:noFill/>
            <a:miter lim="800000"/>
            <a:headEnd/>
            <a:tailEnd/>
          </a:ln>
        </p:spPr>
      </p:pic>
      <p:pic>
        <p:nvPicPr>
          <p:cNvPr id="35" name="Picture 14"/>
          <p:cNvPicPr>
            <a:picLocks noChangeAspect="1"/>
          </p:cNvPicPr>
          <p:nvPr userDrawn="1"/>
        </p:nvPicPr>
        <p:blipFill>
          <a:blip r:embed="rId4" cstate="print"/>
          <a:srcRect/>
          <a:stretch>
            <a:fillRect/>
          </a:stretch>
        </p:blipFill>
        <p:spPr bwMode="auto">
          <a:xfrm>
            <a:off x="5181600" y="711863"/>
            <a:ext cx="360000" cy="360000"/>
          </a:xfrm>
          <a:prstGeom prst="rect">
            <a:avLst/>
          </a:prstGeom>
          <a:noFill/>
          <a:ln w="9525">
            <a:noFill/>
            <a:miter lim="800000"/>
            <a:headEnd/>
            <a:tailEnd/>
          </a:ln>
        </p:spPr>
      </p:pic>
      <p:pic>
        <p:nvPicPr>
          <p:cNvPr id="36" name="Picture 16"/>
          <p:cNvPicPr>
            <a:picLocks noChangeAspect="1"/>
          </p:cNvPicPr>
          <p:nvPr userDrawn="1"/>
        </p:nvPicPr>
        <p:blipFill>
          <a:blip r:embed="rId5" cstate="print"/>
          <a:srcRect/>
          <a:stretch>
            <a:fillRect/>
          </a:stretch>
        </p:blipFill>
        <p:spPr bwMode="auto">
          <a:xfrm>
            <a:off x="7010400" y="706985"/>
            <a:ext cx="360000" cy="360000"/>
          </a:xfrm>
          <a:prstGeom prst="rect">
            <a:avLst/>
          </a:prstGeom>
          <a:noFill/>
          <a:ln w="9525">
            <a:noFill/>
            <a:miter lim="800000"/>
            <a:headEnd/>
            <a:tailEnd/>
          </a:ln>
        </p:spPr>
      </p:pic>
      <p:pic>
        <p:nvPicPr>
          <p:cNvPr id="37" name="Picture 17"/>
          <p:cNvPicPr>
            <a:picLocks noChangeAspect="1"/>
          </p:cNvPicPr>
          <p:nvPr userDrawn="1"/>
        </p:nvPicPr>
        <p:blipFill>
          <a:blip r:embed="rId6" cstate="print"/>
          <a:srcRect l="11171"/>
          <a:stretch>
            <a:fillRect/>
          </a:stretch>
        </p:blipFill>
        <p:spPr bwMode="auto">
          <a:xfrm>
            <a:off x="6117000" y="4495800"/>
            <a:ext cx="360000" cy="360000"/>
          </a:xfrm>
          <a:prstGeom prst="rect">
            <a:avLst/>
          </a:prstGeom>
          <a:noFill/>
          <a:ln w="9525">
            <a:noFill/>
            <a:miter lim="800000"/>
            <a:headEnd/>
            <a:tailEnd/>
          </a:ln>
        </p:spPr>
      </p:pic>
      <p:pic>
        <p:nvPicPr>
          <p:cNvPr id="38" name="Picture 19"/>
          <p:cNvPicPr>
            <a:picLocks noChangeAspect="1"/>
          </p:cNvPicPr>
          <p:nvPr userDrawn="1"/>
        </p:nvPicPr>
        <p:blipFill>
          <a:blip r:embed="rId7" cstate="print"/>
          <a:srcRect/>
          <a:stretch>
            <a:fillRect/>
          </a:stretch>
        </p:blipFill>
        <p:spPr bwMode="auto">
          <a:xfrm>
            <a:off x="3145200" y="706985"/>
            <a:ext cx="360000" cy="360000"/>
          </a:xfrm>
          <a:prstGeom prst="rect">
            <a:avLst/>
          </a:prstGeom>
          <a:noFill/>
          <a:ln w="9525">
            <a:noFill/>
            <a:miter lim="800000"/>
            <a:headEnd/>
            <a:tailEnd/>
          </a:ln>
        </p:spPr>
      </p:pic>
      <p:pic>
        <p:nvPicPr>
          <p:cNvPr id="39" name="Picture 20"/>
          <p:cNvPicPr>
            <a:picLocks noChangeAspect="1"/>
          </p:cNvPicPr>
          <p:nvPr userDrawn="1"/>
        </p:nvPicPr>
        <p:blipFill>
          <a:blip r:embed="rId8" cstate="print"/>
          <a:srcRect/>
          <a:stretch>
            <a:fillRect/>
          </a:stretch>
        </p:blipFill>
        <p:spPr bwMode="auto">
          <a:xfrm>
            <a:off x="1143000" y="706800"/>
            <a:ext cx="360000" cy="360000"/>
          </a:xfrm>
          <a:prstGeom prst="rect">
            <a:avLst/>
          </a:prstGeom>
          <a:noFill/>
          <a:ln w="9525">
            <a:noFill/>
            <a:miter lim="800000"/>
            <a:headEnd/>
            <a:tailEnd/>
          </a:ln>
        </p:spPr>
      </p:pic>
      <p:pic>
        <p:nvPicPr>
          <p:cNvPr id="40" name="Picture 21"/>
          <p:cNvPicPr>
            <a:picLocks noChangeAspect="1"/>
          </p:cNvPicPr>
          <p:nvPr userDrawn="1"/>
        </p:nvPicPr>
        <p:blipFill>
          <a:blip r:embed="rId9" cstate="print"/>
          <a:srcRect t="8025" r="6839"/>
          <a:stretch>
            <a:fillRect/>
          </a:stretch>
        </p:blipFill>
        <p:spPr bwMode="auto">
          <a:xfrm>
            <a:off x="1219200" y="4495800"/>
            <a:ext cx="360000" cy="360000"/>
          </a:xfrm>
          <a:prstGeom prst="rect">
            <a:avLst/>
          </a:prstGeom>
          <a:noFill/>
          <a:ln w="9525">
            <a:noFill/>
            <a:miter lim="800000"/>
            <a:headEnd/>
            <a:tailEnd/>
          </a:ln>
        </p:spPr>
      </p:pic>
      <p:pic>
        <p:nvPicPr>
          <p:cNvPr id="41" name="Picture 15"/>
          <p:cNvPicPr>
            <a:picLocks noChangeAspect="1"/>
          </p:cNvPicPr>
          <p:nvPr userDrawn="1"/>
        </p:nvPicPr>
        <p:blipFill>
          <a:blip r:embed="rId10" cstate="print"/>
          <a:srcRect/>
          <a:stretch>
            <a:fillRect/>
          </a:stretch>
        </p:blipFill>
        <p:spPr bwMode="auto">
          <a:xfrm>
            <a:off x="6629400" y="2590800"/>
            <a:ext cx="360000" cy="360000"/>
          </a:xfrm>
          <a:prstGeom prst="rect">
            <a:avLst/>
          </a:prstGeom>
          <a:noFill/>
          <a:ln w="9525">
            <a:noFill/>
            <a:miter lim="800000"/>
            <a:headEnd/>
            <a:tailEnd/>
          </a:ln>
        </p:spPr>
      </p:pic>
      <p:pic>
        <p:nvPicPr>
          <p:cNvPr id="42" name="Picture 18"/>
          <p:cNvPicPr>
            <a:picLocks noChangeAspect="1"/>
          </p:cNvPicPr>
          <p:nvPr userDrawn="1"/>
        </p:nvPicPr>
        <p:blipFill>
          <a:blip r:embed="rId11" cstate="print"/>
          <a:srcRect b="6728"/>
          <a:stretch>
            <a:fillRect/>
          </a:stretch>
        </p:blipFill>
        <p:spPr bwMode="auto">
          <a:xfrm>
            <a:off x="3200400" y="2590800"/>
            <a:ext cx="360000" cy="360000"/>
          </a:xfrm>
          <a:prstGeom prst="rect">
            <a:avLst/>
          </a:prstGeom>
          <a:noFill/>
          <a:ln w="9525">
            <a:noFill/>
            <a:miter lim="800000"/>
            <a:headEnd/>
            <a:tailEnd/>
          </a:ln>
        </p:spPr>
      </p:pic>
    </p:spTree>
    <p:extLst>
      <p:ext uri="{BB962C8B-B14F-4D97-AF65-F5344CB8AC3E}">
        <p14:creationId xmlns:p14="http://schemas.microsoft.com/office/powerpoint/2010/main" val="101817885"/>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457200" rtl="0" eaLnBrk="1" latinLnBrk="0" hangingPunct="1">
        <a:spcBef>
          <a:spcPct val="0"/>
        </a:spcBef>
        <a:buNone/>
        <a:defRPr sz="4400"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12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www.adiloran.com" TargetMode="External"/><Relationship Id="rId2" Type="http://schemas.openxmlformats.org/officeDocument/2006/relationships/hyperlink" Target="http://www.businessmodelgeneration.com/canvas" TargetMode="External"/><Relationship Id="rId1" Type="http://schemas.openxmlformats.org/officeDocument/2006/relationships/slideLayout" Target="../slideLayouts/slideLayout1.xml"/><Relationship Id="rId5" Type="http://schemas.openxmlformats.org/officeDocument/2006/relationships/hyperlink" Target="https://creativecommons.org/licenses/by-sa/3.0/" TargetMode="External"/><Relationship Id="rId4" Type="http://schemas.openxmlformats.org/officeDocument/2006/relationships/hyperlink" Target="https://neoschronos.co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www.adiloran.com" TargetMode="External"/><Relationship Id="rId2" Type="http://schemas.openxmlformats.org/officeDocument/2006/relationships/hyperlink" Target="http://www.businessmodelgeneration.com/canvas" TargetMode="External"/><Relationship Id="rId1" Type="http://schemas.openxmlformats.org/officeDocument/2006/relationships/slideLayout" Target="../slideLayouts/slideLayout1.xml"/><Relationship Id="rId5" Type="http://schemas.openxmlformats.org/officeDocument/2006/relationships/hyperlink" Target="https://creativecommons.org/licenses/by-sa/3.0/" TargetMode="External"/><Relationship Id="rId4" Type="http://schemas.openxmlformats.org/officeDocument/2006/relationships/hyperlink" Target="https://neoschrono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 Placeholder 40"/>
          <p:cNvSpPr>
            <a:spLocks noGrp="1"/>
          </p:cNvSpPr>
          <p:nvPr>
            <p:ph type="body" sz="quarter" idx="10"/>
          </p:nvPr>
        </p:nvSpPr>
        <p:spPr>
          <a:xfrm>
            <a:off x="309424" y="1066799"/>
            <a:ext cx="1754326" cy="3428763"/>
          </a:xfrm>
        </p:spPr>
        <p:txBody>
          <a:bodyPr/>
          <a:lstStyle/>
          <a:p>
            <a:r>
              <a:rPr lang="tr-TR" noProof="0" dirty="0"/>
              <a:t>Kilit Ortaklarımız kimler?</a:t>
            </a:r>
          </a:p>
          <a:p>
            <a:r>
              <a:rPr lang="tr-TR" noProof="0" dirty="0"/>
              <a:t>Kilit Tedarikçilerimiz kimler?</a:t>
            </a:r>
          </a:p>
          <a:p>
            <a:r>
              <a:rPr lang="tr-TR" noProof="0" dirty="0"/>
              <a:t>Hangi Kilit Kaynakları ortaklarımızdan alıyoruz?</a:t>
            </a:r>
          </a:p>
          <a:p>
            <a:r>
              <a:rPr lang="tr-TR" noProof="0" dirty="0"/>
              <a:t>Hangi Kilit Etkinlikleri ortaklarımız gerçekleştiriyor?</a:t>
            </a:r>
            <a:endParaRPr lang="tr-TR" dirty="0"/>
          </a:p>
          <a:p>
            <a:endParaRPr lang="tr-TR" noProof="0" dirty="0"/>
          </a:p>
          <a:p>
            <a:r>
              <a:rPr lang="tr-TR" noProof="0" dirty="0"/>
              <a:t>ORTAKLIK İÇİN SEBEPLER:</a:t>
            </a:r>
          </a:p>
          <a:p>
            <a:r>
              <a:rPr lang="tr-TR" noProof="0" dirty="0"/>
              <a:t>Optimizasyon ve tasarruf</a:t>
            </a:r>
          </a:p>
          <a:p>
            <a:r>
              <a:rPr lang="tr-TR" noProof="0" dirty="0"/>
              <a:t>Risk ve belirsizliğin azaltılması</a:t>
            </a:r>
          </a:p>
          <a:p>
            <a:r>
              <a:rPr lang="tr-TR" noProof="0" dirty="0"/>
              <a:t>Belirli kaynak ve etkinliklerin elde edilmesi</a:t>
            </a:r>
          </a:p>
        </p:txBody>
      </p:sp>
      <p:sp>
        <p:nvSpPr>
          <p:cNvPr id="42" name="Text Placeholder 41"/>
          <p:cNvSpPr>
            <a:spLocks noGrp="1"/>
          </p:cNvSpPr>
          <p:nvPr>
            <p:ph type="body" sz="quarter" idx="11"/>
          </p:nvPr>
        </p:nvSpPr>
        <p:spPr>
          <a:xfrm>
            <a:off x="2185335" y="1066800"/>
            <a:ext cx="1754326" cy="1530000"/>
          </a:xfrm>
          <a:solidFill>
            <a:srgbClr val="FFFFFF"/>
          </a:solidFill>
        </p:spPr>
        <p:txBody>
          <a:bodyPr vert="horz"/>
          <a:lstStyle/>
          <a:p>
            <a:r>
              <a:rPr lang="tr-TR" dirty="0"/>
              <a:t>Değer Önerilerimiz hangi Kilit Etkinliklere ihtiyaç duyuyor? Dağıtım kanalları? Müşteri ilişkileri? Gelir akışları</a:t>
            </a:r>
          </a:p>
          <a:p>
            <a:endParaRPr lang="tr-TR" dirty="0"/>
          </a:p>
          <a:p>
            <a:r>
              <a:rPr lang="tr-TR" dirty="0"/>
              <a:t>SINIFLANDIRMA:</a:t>
            </a:r>
          </a:p>
          <a:p>
            <a:r>
              <a:rPr lang="tr-TR" dirty="0"/>
              <a:t>Üretim</a:t>
            </a:r>
          </a:p>
          <a:p>
            <a:r>
              <a:rPr lang="tr-TR" dirty="0"/>
              <a:t>Sorun çözme</a:t>
            </a:r>
          </a:p>
          <a:p>
            <a:r>
              <a:rPr lang="tr-TR" dirty="0"/>
              <a:t>Ağ taban</a:t>
            </a:r>
          </a:p>
        </p:txBody>
      </p:sp>
      <p:sp>
        <p:nvSpPr>
          <p:cNvPr id="43" name="Text Placeholder 42"/>
          <p:cNvSpPr>
            <a:spLocks noGrp="1"/>
          </p:cNvSpPr>
          <p:nvPr>
            <p:ph type="body" sz="quarter" idx="12"/>
          </p:nvPr>
        </p:nvSpPr>
        <p:spPr>
          <a:xfrm>
            <a:off x="4067689" y="1066800"/>
            <a:ext cx="1754326" cy="3428762"/>
          </a:xfrm>
        </p:spPr>
        <p:txBody>
          <a:bodyPr/>
          <a:lstStyle/>
          <a:p>
            <a:r>
              <a:rPr lang="tr-TR" dirty="0"/>
              <a:t>Müşteriye sağladığımız değerler nelerdir? Müşterimizin hangi sorunlarını çözmeye yardımcı oluyoruz? Her müşteri kesitine hangi ürün ve hizmet demetlerini sunuyoruz? Hangi müşteri ihtiyaçlarını karşılıyoruz</a:t>
            </a:r>
          </a:p>
          <a:p>
            <a:endParaRPr lang="tr-TR" dirty="0"/>
          </a:p>
          <a:p>
            <a:r>
              <a:rPr lang="tr-TR" dirty="0"/>
              <a:t>ÖZELLİKLER:</a:t>
            </a:r>
          </a:p>
          <a:p>
            <a:r>
              <a:rPr lang="tr-TR" dirty="0"/>
              <a:t>Yenilik</a:t>
            </a:r>
          </a:p>
          <a:p>
            <a:r>
              <a:rPr lang="tr-TR" dirty="0"/>
              <a:t>Performans</a:t>
            </a:r>
          </a:p>
          <a:p>
            <a:r>
              <a:rPr lang="tr-TR" dirty="0"/>
              <a:t>Özelleştirme</a:t>
            </a:r>
          </a:p>
          <a:p>
            <a:r>
              <a:rPr lang="tr-TR" dirty="0" err="1"/>
              <a:t>Işi</a:t>
            </a:r>
            <a:r>
              <a:rPr lang="tr-TR" dirty="0"/>
              <a:t> görme</a:t>
            </a:r>
          </a:p>
          <a:p>
            <a:r>
              <a:rPr lang="tr-TR" dirty="0"/>
              <a:t>Tasarım</a:t>
            </a:r>
          </a:p>
          <a:p>
            <a:r>
              <a:rPr lang="tr-TR" dirty="0"/>
              <a:t>Marka/Konum</a:t>
            </a:r>
          </a:p>
          <a:p>
            <a:r>
              <a:rPr lang="tr-TR" dirty="0"/>
              <a:t>Fiyat</a:t>
            </a:r>
          </a:p>
          <a:p>
            <a:r>
              <a:rPr lang="tr-TR" dirty="0"/>
              <a:t>Maliyet düşürme</a:t>
            </a:r>
          </a:p>
          <a:p>
            <a:r>
              <a:rPr lang="tr-TR" dirty="0"/>
              <a:t>Risk azaltma</a:t>
            </a:r>
          </a:p>
          <a:p>
            <a:r>
              <a:rPr lang="tr-TR" dirty="0"/>
              <a:t>Ulaşılabilirlik</a:t>
            </a:r>
          </a:p>
          <a:p>
            <a:r>
              <a:rPr lang="tr-TR" dirty="0"/>
              <a:t>Kullanım kolaylığı </a:t>
            </a:r>
          </a:p>
        </p:txBody>
      </p:sp>
      <p:sp>
        <p:nvSpPr>
          <p:cNvPr id="44" name="Text Placeholder 43"/>
          <p:cNvSpPr>
            <a:spLocks noGrp="1"/>
          </p:cNvSpPr>
          <p:nvPr>
            <p:ph type="body" sz="quarter" idx="13"/>
          </p:nvPr>
        </p:nvSpPr>
        <p:spPr>
          <a:xfrm>
            <a:off x="5948526" y="1056067"/>
            <a:ext cx="1754326" cy="1530000"/>
          </a:xfrm>
          <a:solidFill>
            <a:srgbClr val="FFFFFF"/>
          </a:solidFill>
        </p:spPr>
        <p:txBody>
          <a:bodyPr vert="horz"/>
          <a:lstStyle/>
          <a:p>
            <a:r>
              <a:rPr lang="tr-TR" dirty="0"/>
              <a:t>Müşteri kesitleri bizden onlarla ne türlü bir ilişki kurmamızı ve sürdürmemizi bekliyor?</a:t>
            </a:r>
          </a:p>
          <a:p>
            <a:r>
              <a:rPr lang="tr-TR" dirty="0"/>
              <a:t>Bu ilişkilerden hangilerini kurduk? İlişkiler, İş Modelimizin geri kalan kısımları ile ne kadar uyumlu? Ne kadar maliyetliler?</a:t>
            </a:r>
          </a:p>
        </p:txBody>
      </p:sp>
      <p:sp>
        <p:nvSpPr>
          <p:cNvPr id="45" name="Text Placeholder 44"/>
          <p:cNvSpPr>
            <a:spLocks noGrp="1"/>
          </p:cNvSpPr>
          <p:nvPr>
            <p:ph type="body" sz="quarter" idx="14"/>
          </p:nvPr>
        </p:nvSpPr>
        <p:spPr>
          <a:xfrm>
            <a:off x="7835806" y="1056066"/>
            <a:ext cx="1754326" cy="3439495"/>
          </a:xfrm>
        </p:spPr>
        <p:txBody>
          <a:bodyPr/>
          <a:lstStyle/>
          <a:p>
            <a:r>
              <a:rPr lang="tr-TR" dirty="0"/>
              <a:t>Kimler için değer yaratıyoruz?</a:t>
            </a:r>
          </a:p>
          <a:p>
            <a:r>
              <a:rPr lang="tr-TR" dirty="0"/>
              <a:t>En önemli müşterilerimiz kimlerdir?</a:t>
            </a:r>
          </a:p>
          <a:p>
            <a:endParaRPr lang="tr-TR" dirty="0"/>
          </a:p>
          <a:p>
            <a:r>
              <a:rPr lang="tr-TR" dirty="0"/>
              <a:t>Kitle pazarlar</a:t>
            </a:r>
          </a:p>
          <a:p>
            <a:r>
              <a:rPr lang="tr-TR" dirty="0"/>
              <a:t>Niş/Gedik pazarlar</a:t>
            </a:r>
          </a:p>
          <a:p>
            <a:r>
              <a:rPr lang="tr-TR" dirty="0"/>
              <a:t>Kesitlere ayrışmış pazarlar</a:t>
            </a:r>
          </a:p>
          <a:p>
            <a:r>
              <a:rPr lang="tr-TR" dirty="0"/>
              <a:t>Çeşitlendirilmiş Pazarlar</a:t>
            </a:r>
          </a:p>
          <a:p>
            <a:r>
              <a:rPr lang="tr-TR" dirty="0"/>
              <a:t>Çok yönlü platform </a:t>
            </a:r>
          </a:p>
        </p:txBody>
      </p:sp>
      <p:sp>
        <p:nvSpPr>
          <p:cNvPr id="46" name="Text Placeholder 45"/>
          <p:cNvSpPr>
            <a:spLocks noGrp="1"/>
          </p:cNvSpPr>
          <p:nvPr>
            <p:ph type="body" sz="quarter" idx="16"/>
          </p:nvPr>
        </p:nvSpPr>
        <p:spPr>
          <a:xfrm>
            <a:off x="2196704" y="2965800"/>
            <a:ext cx="1754326" cy="1530000"/>
          </a:xfrm>
        </p:spPr>
        <p:txBody>
          <a:bodyPr/>
          <a:lstStyle/>
          <a:p>
            <a:r>
              <a:rPr lang="tr-TR" dirty="0"/>
              <a:t>Değer Önerimiz hangi Kilit Kaynaklara ihtiyaç duyuyor? Dağıtım Kanallarımız? Müşteri İlişkilerimiz? Gelir Akışlarımız?</a:t>
            </a:r>
          </a:p>
          <a:p>
            <a:endParaRPr lang="tr-TR" dirty="0"/>
          </a:p>
          <a:p>
            <a:r>
              <a:rPr lang="tr-TR" dirty="0"/>
              <a:t>KAYNAK ÇEŞİTLERİ:</a:t>
            </a:r>
          </a:p>
          <a:p>
            <a:r>
              <a:rPr lang="tr-TR" dirty="0"/>
              <a:t>Fiziksel, Düşünsel (Entelektüel-marka, patent, vs.), İnsan, Finansal </a:t>
            </a:r>
          </a:p>
        </p:txBody>
      </p:sp>
      <p:sp>
        <p:nvSpPr>
          <p:cNvPr id="47" name="Text Placeholder 46"/>
          <p:cNvSpPr>
            <a:spLocks noGrp="1"/>
          </p:cNvSpPr>
          <p:nvPr>
            <p:ph type="body" sz="quarter" idx="18"/>
          </p:nvPr>
        </p:nvSpPr>
        <p:spPr>
          <a:xfrm>
            <a:off x="5952078" y="2965800"/>
            <a:ext cx="1754326" cy="1530000"/>
          </a:xfrm>
        </p:spPr>
        <p:txBody>
          <a:bodyPr/>
          <a:lstStyle/>
          <a:p>
            <a:r>
              <a:rPr lang="tr-TR" dirty="0"/>
              <a:t>Onlara şimdi nasıl ulaşıyoruz?</a:t>
            </a:r>
          </a:p>
          <a:p>
            <a:r>
              <a:rPr lang="tr-TR" dirty="0"/>
              <a:t>Kanallarımız ne kadar uyumlu?</a:t>
            </a:r>
          </a:p>
          <a:p>
            <a:r>
              <a:rPr lang="tr-TR" dirty="0"/>
              <a:t>Hangileri en iyi işliyor?</a:t>
            </a:r>
          </a:p>
          <a:p>
            <a:r>
              <a:rPr lang="tr-TR" dirty="0"/>
              <a:t>Hangileri en maliyet-etkin (ekonomik)?</a:t>
            </a:r>
          </a:p>
          <a:p>
            <a:r>
              <a:rPr lang="tr-TR" dirty="0"/>
              <a:t>Kanallarımızı müşteri alışkanlıkları ile nasıl bütünleştiriyoruz?</a:t>
            </a:r>
          </a:p>
          <a:p>
            <a:endParaRPr lang="tr-TR" dirty="0"/>
          </a:p>
          <a:p>
            <a:r>
              <a:rPr lang="tr-TR" dirty="0"/>
              <a:t>KANAL AŞAMALARI: Farkındalık, Değerlendirme, </a:t>
            </a:r>
            <a:r>
              <a:rPr lang="tr-TR" dirty="0" err="1"/>
              <a:t>Satınalma</a:t>
            </a:r>
            <a:r>
              <a:rPr lang="tr-TR" dirty="0"/>
              <a:t>, Dağıtım, Satış Sonrası </a:t>
            </a:r>
          </a:p>
        </p:txBody>
      </p:sp>
      <p:sp>
        <p:nvSpPr>
          <p:cNvPr id="48" name="Text Placeholder 47"/>
          <p:cNvSpPr>
            <a:spLocks noGrp="1"/>
          </p:cNvSpPr>
          <p:nvPr>
            <p:ph type="body" sz="quarter" idx="20"/>
          </p:nvPr>
        </p:nvSpPr>
        <p:spPr>
          <a:xfrm>
            <a:off x="309424" y="4876800"/>
            <a:ext cx="4561026" cy="1447800"/>
          </a:xfrm>
        </p:spPr>
        <p:txBody>
          <a:bodyPr/>
          <a:lstStyle/>
          <a:p>
            <a:r>
              <a:rPr lang="tr-TR" dirty="0"/>
              <a:t>İş modelimizin en önemli maliyet noktaları nelerdir? Temel kaynaklarımızdan en pahalı olanı hangisidir? Temel etkinliklerimizden en pahalı olanı hangisidir?</a:t>
            </a:r>
          </a:p>
          <a:p>
            <a:endParaRPr lang="tr-TR" dirty="0"/>
          </a:p>
          <a:p>
            <a:r>
              <a:rPr lang="tr-TR" dirty="0"/>
              <a:t>İŞİNİZ DAHA ÇOK: Maliyet </a:t>
            </a:r>
            <a:r>
              <a:rPr lang="tr-TR" dirty="0" err="1"/>
              <a:t>ağırlıki</a:t>
            </a:r>
            <a:r>
              <a:rPr lang="tr-TR" dirty="0"/>
              <a:t> mi? (yalın maliyet yapısı, düşük fiyat değer önerisi, maksimum otomasyon, yoğun dışarıya yaptırma) Değer ağırlıklı mı? (değer yaratmaya odaklı, üst düzey değer önerisi)</a:t>
            </a:r>
          </a:p>
          <a:p>
            <a:endParaRPr lang="tr-TR" dirty="0"/>
          </a:p>
          <a:p>
            <a:r>
              <a:rPr lang="tr-TR" dirty="0"/>
              <a:t>ÖRNEK ÖZELLİKLER: Sabit maliyet (maaş, kira, </a:t>
            </a:r>
            <a:r>
              <a:rPr lang="tr-TR" dirty="0" err="1"/>
              <a:t>isitma</a:t>
            </a:r>
            <a:r>
              <a:rPr lang="tr-TR" dirty="0"/>
              <a:t>, su, vs.), Değişken maliyetler, Ölçek ekonomileri, Kapsam ekonomileri </a:t>
            </a:r>
          </a:p>
        </p:txBody>
      </p:sp>
      <p:sp>
        <p:nvSpPr>
          <p:cNvPr id="49" name="Text Placeholder 48"/>
          <p:cNvSpPr>
            <a:spLocks noGrp="1"/>
          </p:cNvSpPr>
          <p:nvPr>
            <p:ph type="body" sz="quarter" idx="21"/>
          </p:nvPr>
        </p:nvSpPr>
        <p:spPr>
          <a:xfrm>
            <a:off x="5056350" y="4876800"/>
            <a:ext cx="4533783" cy="1447800"/>
          </a:xfrm>
        </p:spPr>
        <p:txBody>
          <a:bodyPr/>
          <a:lstStyle/>
          <a:p>
            <a:r>
              <a:rPr lang="tr-TR" dirty="0"/>
              <a:t>Müşterilerimiz gerçekten hangi değerler için para ödemeyi kabul ediyor? Şu anda neler için ödeme yapıyorlar? Şu anda nasıl ödeme yapıyorlar? Nasıl ödeme yapmayı tercih ederler? Her Gelir Kaynağının toplam gelire katkısı ne kadardır?</a:t>
            </a:r>
          </a:p>
          <a:p>
            <a:endParaRPr lang="tr-TR" dirty="0"/>
          </a:p>
          <a:p>
            <a:r>
              <a:rPr lang="tr-TR" dirty="0"/>
              <a:t>ÇEŞİTLER: Ürün Satışı, Kullanım Ücreti, Üyelik Aidatı, Ödünç verme / Kiralama / Leasing, Lisanslama, Komisyon, Reklam</a:t>
            </a:r>
          </a:p>
          <a:p>
            <a:r>
              <a:rPr lang="tr-TR" dirty="0"/>
              <a:t>SABİT FİYATLANDIRMA: Liste Fiyatı, Ürün Özelliklerine göre fiyatlandırma, Müşteri Kesitine göre fiyatlandırma, Hacme </a:t>
            </a:r>
            <a:r>
              <a:rPr lang="tr-TR" dirty="0" err="1"/>
              <a:t>dayali</a:t>
            </a:r>
            <a:endParaRPr lang="tr-TR" dirty="0"/>
          </a:p>
          <a:p>
            <a:r>
              <a:rPr lang="tr-TR" dirty="0"/>
              <a:t>DİNAMİK FİYATLANDIRMA: Pazarlık Usulü, Getiri Yönetimi, Gerçek Zamanlı Pazar </a:t>
            </a:r>
          </a:p>
        </p:txBody>
      </p:sp>
      <p:sp>
        <p:nvSpPr>
          <p:cNvPr id="62" name="Text Placeholder 61">
            <a:extLst>
              <a:ext uri="{FF2B5EF4-FFF2-40B4-BE49-F238E27FC236}">
                <a16:creationId xmlns:a16="http://schemas.microsoft.com/office/drawing/2014/main" id="{5D6B120D-F0C6-A6A0-18EB-71C3AA35442D}"/>
              </a:ext>
            </a:extLst>
          </p:cNvPr>
          <p:cNvSpPr>
            <a:spLocks noGrp="1"/>
          </p:cNvSpPr>
          <p:nvPr>
            <p:ph type="body" sz="quarter" idx="22"/>
          </p:nvPr>
        </p:nvSpPr>
        <p:spPr/>
        <p:txBody>
          <a:bodyPr/>
          <a:lstStyle/>
          <a:p>
            <a:r>
              <a:rPr lang="tr-TR" noProof="0" dirty="0"/>
              <a:t>Şirket</a:t>
            </a:r>
            <a:endParaRPr lang="en-FR" dirty="0"/>
          </a:p>
        </p:txBody>
      </p:sp>
      <p:sp>
        <p:nvSpPr>
          <p:cNvPr id="63" name="Text Placeholder 62">
            <a:extLst>
              <a:ext uri="{FF2B5EF4-FFF2-40B4-BE49-F238E27FC236}">
                <a16:creationId xmlns:a16="http://schemas.microsoft.com/office/drawing/2014/main" id="{C3E9CBAE-762D-70EB-4842-64CCF8E4D0CA}"/>
              </a:ext>
            </a:extLst>
          </p:cNvPr>
          <p:cNvSpPr>
            <a:spLocks noGrp="1"/>
          </p:cNvSpPr>
          <p:nvPr>
            <p:ph type="body" sz="quarter" idx="23"/>
          </p:nvPr>
        </p:nvSpPr>
        <p:spPr/>
        <p:txBody>
          <a:bodyPr/>
          <a:lstStyle/>
          <a:p>
            <a:r>
              <a:rPr lang="tr-TR" noProof="0" dirty="0"/>
              <a:t>İsim1, İsim2, ...</a:t>
            </a:r>
          </a:p>
        </p:txBody>
      </p:sp>
      <p:sp>
        <p:nvSpPr>
          <p:cNvPr id="64" name="Text Placeholder 63">
            <a:extLst>
              <a:ext uri="{FF2B5EF4-FFF2-40B4-BE49-F238E27FC236}">
                <a16:creationId xmlns:a16="http://schemas.microsoft.com/office/drawing/2014/main" id="{A5F88815-E7B6-F9BF-4970-F3561EE766EF}"/>
              </a:ext>
            </a:extLst>
          </p:cNvPr>
          <p:cNvSpPr>
            <a:spLocks noGrp="1"/>
          </p:cNvSpPr>
          <p:nvPr>
            <p:ph type="body" sz="quarter" idx="24"/>
          </p:nvPr>
        </p:nvSpPr>
        <p:spPr/>
        <p:txBody>
          <a:bodyPr/>
          <a:lstStyle/>
          <a:p>
            <a:r>
              <a:rPr lang="en-FR" dirty="0"/>
              <a:t>GG/AA/YYYY</a:t>
            </a:r>
          </a:p>
        </p:txBody>
      </p:sp>
      <p:sp>
        <p:nvSpPr>
          <p:cNvPr id="65" name="Text Placeholder 64">
            <a:extLst>
              <a:ext uri="{FF2B5EF4-FFF2-40B4-BE49-F238E27FC236}">
                <a16:creationId xmlns:a16="http://schemas.microsoft.com/office/drawing/2014/main" id="{E42EDE52-5F19-0004-D63F-4DB3D152D514}"/>
              </a:ext>
            </a:extLst>
          </p:cNvPr>
          <p:cNvSpPr>
            <a:spLocks noGrp="1"/>
          </p:cNvSpPr>
          <p:nvPr>
            <p:ph type="body" sz="quarter" idx="25"/>
          </p:nvPr>
        </p:nvSpPr>
        <p:spPr/>
        <p:txBody>
          <a:bodyPr/>
          <a:lstStyle/>
          <a:p>
            <a:r>
              <a:rPr lang="en-FR" dirty="0"/>
              <a:t>X.Y</a:t>
            </a:r>
          </a:p>
        </p:txBody>
      </p:sp>
      <p:sp>
        <p:nvSpPr>
          <p:cNvPr id="52" name="Rectangle 51"/>
          <p:cNvSpPr/>
          <p:nvPr/>
        </p:nvSpPr>
        <p:spPr>
          <a:xfrm>
            <a:off x="247650" y="6457891"/>
            <a:ext cx="9410700" cy="338554"/>
          </a:xfrm>
          <a:prstGeom prst="rect">
            <a:avLst/>
          </a:prstGeom>
        </p:spPr>
        <p:txBody>
          <a:bodyPr wrap="square">
            <a:spAutoFit/>
          </a:bodyPr>
          <a:lstStyle/>
          <a:p>
            <a:r>
              <a:rPr lang="en-GB" sz="800" dirty="0"/>
              <a:t>Designed by: The Business Model Foundry (</a:t>
            </a:r>
            <a:r>
              <a:rPr lang="en-GB" sz="800" u="sng" dirty="0">
                <a:hlinkClick r:id="rId2"/>
              </a:rPr>
              <a:t>www.businessmodelgeneration.com/canvas</a:t>
            </a:r>
            <a:r>
              <a:rPr lang="en-GB" sz="800" dirty="0"/>
              <a:t>).                                                                                                            		         </a:t>
            </a:r>
            <a:r>
              <a:rPr lang="tr-TR" sz="800" dirty="0" err="1"/>
              <a:t>Türkçe'ye</a:t>
            </a:r>
            <a:r>
              <a:rPr lang="tr-TR" sz="800" dirty="0"/>
              <a:t> uyarlanmış tarafından </a:t>
            </a:r>
            <a:r>
              <a:rPr lang="en-GB" sz="800" u="sng" dirty="0">
                <a:hlinkClick r:id="rId3"/>
              </a:rPr>
              <a:t>www.adiloran.com</a:t>
            </a:r>
            <a:r>
              <a:rPr lang="en-GB" sz="800" dirty="0"/>
              <a:t> </a:t>
            </a:r>
            <a:br>
              <a:rPr lang="en-GB" sz="800" dirty="0"/>
            </a:br>
            <a:r>
              <a:rPr lang="en-GB" sz="800" dirty="0"/>
              <a:t>Word implementation by: Neos Chronos Limited (</a:t>
            </a:r>
            <a:r>
              <a:rPr lang="en-GB" sz="800" u="sng" dirty="0">
                <a:hlinkClick r:id="rId4"/>
              </a:rPr>
              <a:t>https://neoschronos.com</a:t>
            </a:r>
            <a:r>
              <a:rPr lang="en-GB" sz="800" dirty="0"/>
              <a:t>). License: </a:t>
            </a:r>
            <a:r>
              <a:rPr lang="en-GB" sz="800" u="sng" dirty="0">
                <a:hlinkClick r:id="rId5"/>
              </a:rPr>
              <a:t>CC BY-SA 3.0</a:t>
            </a:r>
            <a:r>
              <a:rPr lang="en-GB" sz="800" dirty="0"/>
              <a:t>								        Adapted to Turkish by </a:t>
            </a:r>
            <a:r>
              <a:rPr lang="en-GB" sz="800" u="sng" dirty="0">
                <a:hlinkClick r:id="rId3"/>
              </a:rPr>
              <a:t>www.adiloran.com</a:t>
            </a:r>
            <a:endParaRPr lang="en-GB" sz="800" dirty="0"/>
          </a:p>
        </p:txBody>
      </p:sp>
    </p:spTree>
    <p:extLst>
      <p:ext uri="{BB962C8B-B14F-4D97-AF65-F5344CB8AC3E}">
        <p14:creationId xmlns:p14="http://schemas.microsoft.com/office/powerpoint/2010/main" val="1335410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3B315992-13F4-0AC4-2639-DCB8483C1738}"/>
              </a:ext>
            </a:extLst>
          </p:cNvPr>
          <p:cNvSpPr>
            <a:spLocks noGrp="1"/>
          </p:cNvSpPr>
          <p:nvPr>
            <p:ph type="body" sz="quarter" idx="10"/>
          </p:nvPr>
        </p:nvSpPr>
        <p:spPr/>
        <p:txBody>
          <a:bodyPr/>
          <a:lstStyle/>
          <a:p>
            <a:endParaRPr lang="en-FR"/>
          </a:p>
        </p:txBody>
      </p:sp>
      <p:sp>
        <p:nvSpPr>
          <p:cNvPr id="25" name="Text Placeholder 24">
            <a:extLst>
              <a:ext uri="{FF2B5EF4-FFF2-40B4-BE49-F238E27FC236}">
                <a16:creationId xmlns:a16="http://schemas.microsoft.com/office/drawing/2014/main" id="{5CFCE202-BEA4-D337-E9EA-1E91BDD54FDA}"/>
              </a:ext>
            </a:extLst>
          </p:cNvPr>
          <p:cNvSpPr>
            <a:spLocks noGrp="1"/>
          </p:cNvSpPr>
          <p:nvPr>
            <p:ph type="body" sz="quarter" idx="11"/>
          </p:nvPr>
        </p:nvSpPr>
        <p:spPr/>
        <p:txBody>
          <a:bodyPr/>
          <a:lstStyle/>
          <a:p>
            <a:endParaRPr lang="en-FR"/>
          </a:p>
        </p:txBody>
      </p:sp>
      <p:sp>
        <p:nvSpPr>
          <p:cNvPr id="26" name="Text Placeholder 25">
            <a:extLst>
              <a:ext uri="{FF2B5EF4-FFF2-40B4-BE49-F238E27FC236}">
                <a16:creationId xmlns:a16="http://schemas.microsoft.com/office/drawing/2014/main" id="{4B3DD479-349F-3BB9-0059-02D36C75EA5D}"/>
              </a:ext>
            </a:extLst>
          </p:cNvPr>
          <p:cNvSpPr>
            <a:spLocks noGrp="1"/>
          </p:cNvSpPr>
          <p:nvPr>
            <p:ph type="body" sz="quarter" idx="12"/>
          </p:nvPr>
        </p:nvSpPr>
        <p:spPr/>
        <p:txBody>
          <a:bodyPr/>
          <a:lstStyle/>
          <a:p>
            <a:endParaRPr lang="en-FR"/>
          </a:p>
        </p:txBody>
      </p:sp>
      <p:sp>
        <p:nvSpPr>
          <p:cNvPr id="27" name="Text Placeholder 26">
            <a:extLst>
              <a:ext uri="{FF2B5EF4-FFF2-40B4-BE49-F238E27FC236}">
                <a16:creationId xmlns:a16="http://schemas.microsoft.com/office/drawing/2014/main" id="{A8E0A7A4-FEE3-85F7-BB6C-43F752A490BF}"/>
              </a:ext>
            </a:extLst>
          </p:cNvPr>
          <p:cNvSpPr>
            <a:spLocks noGrp="1"/>
          </p:cNvSpPr>
          <p:nvPr>
            <p:ph type="body" sz="quarter" idx="13"/>
          </p:nvPr>
        </p:nvSpPr>
        <p:spPr/>
        <p:txBody>
          <a:bodyPr/>
          <a:lstStyle/>
          <a:p>
            <a:endParaRPr lang="en-FR"/>
          </a:p>
        </p:txBody>
      </p:sp>
      <p:sp>
        <p:nvSpPr>
          <p:cNvPr id="28" name="Text Placeholder 27">
            <a:extLst>
              <a:ext uri="{FF2B5EF4-FFF2-40B4-BE49-F238E27FC236}">
                <a16:creationId xmlns:a16="http://schemas.microsoft.com/office/drawing/2014/main" id="{E68B63FA-6855-B109-8577-BD5BAF89123F}"/>
              </a:ext>
            </a:extLst>
          </p:cNvPr>
          <p:cNvSpPr>
            <a:spLocks noGrp="1"/>
          </p:cNvSpPr>
          <p:nvPr>
            <p:ph type="body" sz="quarter" idx="14"/>
          </p:nvPr>
        </p:nvSpPr>
        <p:spPr/>
        <p:txBody>
          <a:bodyPr/>
          <a:lstStyle/>
          <a:p>
            <a:endParaRPr lang="en-FR"/>
          </a:p>
        </p:txBody>
      </p:sp>
      <p:sp>
        <p:nvSpPr>
          <p:cNvPr id="29" name="Text Placeholder 28">
            <a:extLst>
              <a:ext uri="{FF2B5EF4-FFF2-40B4-BE49-F238E27FC236}">
                <a16:creationId xmlns:a16="http://schemas.microsoft.com/office/drawing/2014/main" id="{FB15B64A-A71B-8068-32C8-DA8ABCBA314C}"/>
              </a:ext>
            </a:extLst>
          </p:cNvPr>
          <p:cNvSpPr>
            <a:spLocks noGrp="1"/>
          </p:cNvSpPr>
          <p:nvPr>
            <p:ph type="body" sz="quarter" idx="16"/>
          </p:nvPr>
        </p:nvSpPr>
        <p:spPr/>
        <p:txBody>
          <a:bodyPr/>
          <a:lstStyle/>
          <a:p>
            <a:endParaRPr lang="en-FR" dirty="0"/>
          </a:p>
        </p:txBody>
      </p:sp>
      <p:sp>
        <p:nvSpPr>
          <p:cNvPr id="30" name="Text Placeholder 29">
            <a:extLst>
              <a:ext uri="{FF2B5EF4-FFF2-40B4-BE49-F238E27FC236}">
                <a16:creationId xmlns:a16="http://schemas.microsoft.com/office/drawing/2014/main" id="{BA1E2B6D-9C6A-A3A6-6456-D9D2F58F1B43}"/>
              </a:ext>
            </a:extLst>
          </p:cNvPr>
          <p:cNvSpPr>
            <a:spLocks noGrp="1"/>
          </p:cNvSpPr>
          <p:nvPr>
            <p:ph type="body" sz="quarter" idx="18"/>
          </p:nvPr>
        </p:nvSpPr>
        <p:spPr/>
        <p:txBody>
          <a:bodyPr/>
          <a:lstStyle/>
          <a:p>
            <a:endParaRPr lang="en-FR"/>
          </a:p>
        </p:txBody>
      </p:sp>
      <p:sp>
        <p:nvSpPr>
          <p:cNvPr id="31" name="Text Placeholder 30">
            <a:extLst>
              <a:ext uri="{FF2B5EF4-FFF2-40B4-BE49-F238E27FC236}">
                <a16:creationId xmlns:a16="http://schemas.microsoft.com/office/drawing/2014/main" id="{98F45C1F-F7D1-EC11-2BFA-0A71DBAD10A8}"/>
              </a:ext>
            </a:extLst>
          </p:cNvPr>
          <p:cNvSpPr>
            <a:spLocks noGrp="1"/>
          </p:cNvSpPr>
          <p:nvPr>
            <p:ph type="body" sz="quarter" idx="20"/>
          </p:nvPr>
        </p:nvSpPr>
        <p:spPr/>
        <p:txBody>
          <a:bodyPr/>
          <a:lstStyle/>
          <a:p>
            <a:endParaRPr lang="en-FR" dirty="0"/>
          </a:p>
        </p:txBody>
      </p:sp>
      <p:sp>
        <p:nvSpPr>
          <p:cNvPr id="32" name="Text Placeholder 31">
            <a:extLst>
              <a:ext uri="{FF2B5EF4-FFF2-40B4-BE49-F238E27FC236}">
                <a16:creationId xmlns:a16="http://schemas.microsoft.com/office/drawing/2014/main" id="{D856D446-524C-73B0-BF1E-69E224132FE0}"/>
              </a:ext>
            </a:extLst>
          </p:cNvPr>
          <p:cNvSpPr>
            <a:spLocks noGrp="1"/>
          </p:cNvSpPr>
          <p:nvPr>
            <p:ph type="body" sz="quarter" idx="21"/>
          </p:nvPr>
        </p:nvSpPr>
        <p:spPr/>
        <p:txBody>
          <a:bodyPr/>
          <a:lstStyle/>
          <a:p>
            <a:endParaRPr lang="en-FR"/>
          </a:p>
        </p:txBody>
      </p:sp>
      <p:sp>
        <p:nvSpPr>
          <p:cNvPr id="33" name="Text Placeholder 32">
            <a:extLst>
              <a:ext uri="{FF2B5EF4-FFF2-40B4-BE49-F238E27FC236}">
                <a16:creationId xmlns:a16="http://schemas.microsoft.com/office/drawing/2014/main" id="{895BBA0D-B47B-5C85-DD05-B36C61D17952}"/>
              </a:ext>
            </a:extLst>
          </p:cNvPr>
          <p:cNvSpPr>
            <a:spLocks noGrp="1"/>
          </p:cNvSpPr>
          <p:nvPr>
            <p:ph type="body" sz="quarter" idx="22"/>
          </p:nvPr>
        </p:nvSpPr>
        <p:spPr/>
        <p:txBody>
          <a:bodyPr/>
          <a:lstStyle/>
          <a:p>
            <a:endParaRPr lang="en-FR" dirty="0"/>
          </a:p>
        </p:txBody>
      </p:sp>
      <p:sp>
        <p:nvSpPr>
          <p:cNvPr id="34" name="Text Placeholder 33">
            <a:extLst>
              <a:ext uri="{FF2B5EF4-FFF2-40B4-BE49-F238E27FC236}">
                <a16:creationId xmlns:a16="http://schemas.microsoft.com/office/drawing/2014/main" id="{48A1E4A2-8B7A-49EC-EE44-7CBFF9E3C28C}"/>
              </a:ext>
            </a:extLst>
          </p:cNvPr>
          <p:cNvSpPr>
            <a:spLocks noGrp="1"/>
          </p:cNvSpPr>
          <p:nvPr>
            <p:ph type="body" sz="quarter" idx="23"/>
          </p:nvPr>
        </p:nvSpPr>
        <p:spPr/>
        <p:txBody>
          <a:bodyPr/>
          <a:lstStyle/>
          <a:p>
            <a:endParaRPr lang="en-FR"/>
          </a:p>
        </p:txBody>
      </p:sp>
      <p:sp>
        <p:nvSpPr>
          <p:cNvPr id="35" name="Text Placeholder 34">
            <a:extLst>
              <a:ext uri="{FF2B5EF4-FFF2-40B4-BE49-F238E27FC236}">
                <a16:creationId xmlns:a16="http://schemas.microsoft.com/office/drawing/2014/main" id="{1D77B3E4-2A36-2AB1-47CC-939523C6E29E}"/>
              </a:ext>
            </a:extLst>
          </p:cNvPr>
          <p:cNvSpPr>
            <a:spLocks noGrp="1"/>
          </p:cNvSpPr>
          <p:nvPr>
            <p:ph type="body" sz="quarter" idx="24"/>
          </p:nvPr>
        </p:nvSpPr>
        <p:spPr/>
        <p:txBody>
          <a:bodyPr/>
          <a:lstStyle/>
          <a:p>
            <a:endParaRPr lang="en-FR"/>
          </a:p>
        </p:txBody>
      </p:sp>
      <p:sp>
        <p:nvSpPr>
          <p:cNvPr id="36" name="Text Placeholder 35">
            <a:extLst>
              <a:ext uri="{FF2B5EF4-FFF2-40B4-BE49-F238E27FC236}">
                <a16:creationId xmlns:a16="http://schemas.microsoft.com/office/drawing/2014/main" id="{730D424D-0845-577A-B8A5-295704C4D1FE}"/>
              </a:ext>
            </a:extLst>
          </p:cNvPr>
          <p:cNvSpPr>
            <a:spLocks noGrp="1"/>
          </p:cNvSpPr>
          <p:nvPr>
            <p:ph type="body" sz="quarter" idx="25"/>
          </p:nvPr>
        </p:nvSpPr>
        <p:spPr/>
        <p:txBody>
          <a:bodyPr/>
          <a:lstStyle/>
          <a:p>
            <a:endParaRPr lang="en-FR"/>
          </a:p>
        </p:txBody>
      </p:sp>
      <p:sp>
        <p:nvSpPr>
          <p:cNvPr id="52" name="Rectangle 51"/>
          <p:cNvSpPr/>
          <p:nvPr/>
        </p:nvSpPr>
        <p:spPr>
          <a:xfrm>
            <a:off x="247650" y="6457891"/>
            <a:ext cx="9410700" cy="338554"/>
          </a:xfrm>
          <a:prstGeom prst="rect">
            <a:avLst/>
          </a:prstGeom>
        </p:spPr>
        <p:txBody>
          <a:bodyPr wrap="square">
            <a:spAutoFit/>
          </a:bodyPr>
          <a:lstStyle/>
          <a:p>
            <a:r>
              <a:rPr lang="en-GB" sz="800" dirty="0"/>
              <a:t>Designed by: The Business Model Foundry (</a:t>
            </a:r>
            <a:r>
              <a:rPr lang="en-GB" sz="800" u="sng" dirty="0">
                <a:hlinkClick r:id="rId2"/>
              </a:rPr>
              <a:t>www.businessmodelgeneration.com/canvas</a:t>
            </a:r>
            <a:r>
              <a:rPr lang="en-GB" sz="800" dirty="0"/>
              <a:t>).                                                                                                                         	</a:t>
            </a:r>
            <a:r>
              <a:rPr lang="en-GB" sz="800"/>
              <a:t>          	         </a:t>
            </a:r>
            <a:r>
              <a:rPr lang="tr-TR" sz="800"/>
              <a:t>Türkçe'ye</a:t>
            </a:r>
            <a:r>
              <a:rPr lang="tr-TR" sz="800" dirty="0"/>
              <a:t> uyarlanmış tarafından </a:t>
            </a:r>
            <a:r>
              <a:rPr lang="en-GB" sz="800" u="sng" dirty="0">
                <a:hlinkClick r:id="rId3"/>
              </a:rPr>
              <a:t>www.adiloran.com</a:t>
            </a:r>
            <a:r>
              <a:rPr lang="en-GB" sz="800" dirty="0"/>
              <a:t> </a:t>
            </a:r>
            <a:br>
              <a:rPr lang="en-GB" sz="800" dirty="0"/>
            </a:br>
            <a:r>
              <a:rPr lang="en-GB" sz="800" dirty="0"/>
              <a:t>Word implementation by: Neos Chronos Limited (</a:t>
            </a:r>
            <a:r>
              <a:rPr lang="en-GB" sz="800" u="sng" dirty="0">
                <a:hlinkClick r:id="rId4"/>
              </a:rPr>
              <a:t>https://neoschronos.com</a:t>
            </a:r>
            <a:r>
              <a:rPr lang="en-GB" sz="800" dirty="0"/>
              <a:t>). License: </a:t>
            </a:r>
            <a:r>
              <a:rPr lang="en-GB" sz="800" u="sng" dirty="0">
                <a:hlinkClick r:id="rId5"/>
              </a:rPr>
              <a:t>CC BY-SA 3.0</a:t>
            </a:r>
            <a:r>
              <a:rPr lang="en-GB" sz="800" dirty="0"/>
              <a:t>								        Adapted to Turkish by </a:t>
            </a:r>
            <a:r>
              <a:rPr lang="en-GB" sz="800" u="sng" dirty="0">
                <a:hlinkClick r:id="rId3"/>
              </a:rPr>
              <a:t>www.adiloran.com</a:t>
            </a:r>
            <a:endParaRPr lang="en-GB" sz="800" dirty="0"/>
          </a:p>
        </p:txBody>
      </p:sp>
    </p:spTree>
    <p:extLst>
      <p:ext uri="{BB962C8B-B14F-4D97-AF65-F5344CB8AC3E}">
        <p14:creationId xmlns:p14="http://schemas.microsoft.com/office/powerpoint/2010/main" val="2110955039"/>
      </p:ext>
    </p:extLst>
  </p:cSld>
  <p:clrMapOvr>
    <a:masterClrMapping/>
  </p:clrMapOvr>
</p:sld>
</file>

<file path=ppt/theme/theme1.xml><?xml version="1.0" encoding="utf-8"?>
<a:theme xmlns:a="http://schemas.openxmlformats.org/drawingml/2006/main" name="Office Theme">
  <a:themeElements>
    <a:clrScheme name="Neos Chronos">
      <a:dk1>
        <a:srgbClr val="444444"/>
      </a:dk1>
      <a:lt1>
        <a:sysClr val="window" lastClr="FFFFFF"/>
      </a:lt1>
      <a:dk2>
        <a:srgbClr val="222222"/>
      </a:dk2>
      <a:lt2>
        <a:srgbClr val="F3F3F3"/>
      </a:lt2>
      <a:accent1>
        <a:srgbClr val="669933"/>
      </a:accent1>
      <a:accent2>
        <a:srgbClr val="38BEEA"/>
      </a:accent2>
      <a:accent3>
        <a:srgbClr val="EA38C0"/>
      </a:accent3>
      <a:accent4>
        <a:srgbClr val="EABB38"/>
      </a:accent4>
      <a:accent5>
        <a:srgbClr val="788C92"/>
      </a:accent5>
      <a:accent6>
        <a:srgbClr val="EA6238"/>
      </a:accent6>
      <a:hlink>
        <a:srgbClr val="787828"/>
      </a:hlink>
      <a:folHlink>
        <a:srgbClr val="9AA2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331</TotalTime>
  <Words>558</Words>
  <Application>Microsoft Macintosh PowerPoint</Application>
  <PresentationFormat>A4 Paper (210x297 mm)</PresentationFormat>
  <Paragraphs>66</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Aptos</vt:lpstr>
      <vt:lpstr>Arial</vt:lpstr>
      <vt:lpstr>Calibri</vt:lpstr>
      <vt:lpstr>Cambria</vt:lpstr>
      <vt:lpstr>Office Theme</vt:lpstr>
      <vt:lpstr>PowerPoint Presentation</vt:lpstr>
      <vt:lpstr>PowerPoint Presentation</vt:lpstr>
    </vt:vector>
  </TitlesOfParts>
  <Manager/>
  <Company>Neos Chronos Limited</Company>
  <LinksUpToDate>false</LinksUpToDate>
  <SharedDoc>false</SharedDoc>
  <HyperlinkBase>https://neoschronos.com/assets/</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Kanvas İş Modeli PPT</dc:title>
  <dc:subject/>
  <dc:creator>Thomas Papanikolaou</dc:creator>
  <cp:keywords>Business Model Canvas, Template, Powerpoint, ppt, pptx, Türkçe, Turkish, Free</cp:keywords>
  <dc:description>The Business Model Canvas (www.businessmodelgeneration.com/canvas). This work is licensed under the Creative Commons Attribution-Share Alike 3.0 Unported License.</dc:description>
  <cp:lastModifiedBy>Dr. Thomas Papanikolaou</cp:lastModifiedBy>
  <cp:revision>68</cp:revision>
  <cp:lastPrinted>2019-04-01T19:25:48Z</cp:lastPrinted>
  <dcterms:created xsi:type="dcterms:W3CDTF">2019-04-01T16:49:19Z</dcterms:created>
  <dcterms:modified xsi:type="dcterms:W3CDTF">2024-08-03T20:59:29Z</dcterms:modified>
  <cp:category>PowerPoint Template PPT</cp:category>
</cp:coreProperties>
</file>