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18" autoAdjust="0"/>
    <p:restoredTop sz="99472" autoAdjust="0"/>
  </p:normalViewPr>
  <p:slideViewPr>
    <p:cSldViewPr snapToObjects="1">
      <p:cViewPr varScale="1">
        <p:scale>
          <a:sx n="105" d="100"/>
          <a:sy n="105" d="100"/>
        </p:scale>
        <p:origin x="1224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Los 3 problemas principales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Las 3 soluciones principales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066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Mensaje único, claro y convincente que explique por qué eres diferente y por qué vale la pena comprar tu solución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No puede copiarse ni comprarse fácilmente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056067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Clientes objetivo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0942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noProof="0" dirty="0"/>
              <a:t>Enumera cómo se resuelven actualmente estos problemas.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>
              <a:buNone/>
            </a:pPr>
            <a:r>
              <a:rPr lang="es-ES_tradnl" noProof="0" dirty="0"/>
              <a:t>Actividades clave que debes medir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072615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r>
              <a:rPr lang="es-ES_tradnl" noProof="0" dirty="0">
                <a:latin typeface="Arial"/>
                <a:ea typeface="Arial"/>
                <a:cs typeface="Arial"/>
              </a:rPr>
              <a:t>Indica tu analogía «X para Y» (p. ej., YouTube = Flickr para vídeos)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2965800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Cómo llegar a los clientes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7835806" y="2965563"/>
            <a:ext cx="1754326" cy="15300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noProof="0" dirty="0">
                <a:latin typeface="Arial"/>
                <a:ea typeface="Arial"/>
                <a:cs typeface="Arial"/>
              </a:rPr>
              <a:t>Enumera las características de tus clientes ideales.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>
              <a:buNone/>
            </a:pPr>
            <a:r>
              <a:rPr lang="es-ES_tradnl" noProof="0" dirty="0"/>
              <a:t>Costos de adquisición de </a:t>
            </a:r>
            <a:r>
              <a:rPr lang="es-ES_tradnl" noProof="0" dirty="0" err="1"/>
              <a:t>clients</a:t>
            </a:r>
            <a:br>
              <a:rPr lang="es-ES_tradnl" noProof="0" dirty="0"/>
            </a:br>
            <a:r>
              <a:rPr lang="es-ES_tradnl" noProof="0" dirty="0"/>
              <a:t>Costos de distribución</a:t>
            </a:r>
            <a:br>
              <a:rPr lang="es-ES_tradnl" noProof="0" dirty="0"/>
            </a:br>
            <a:r>
              <a:rPr lang="es-ES_tradnl" noProof="0" dirty="0"/>
              <a:t>Alojamiento</a:t>
            </a:r>
            <a:br>
              <a:rPr lang="es-ES_tradnl" noProof="0" dirty="0"/>
            </a:br>
            <a:r>
              <a:rPr lang="es-ES_tradnl" noProof="0" dirty="0"/>
              <a:t>Personal</a:t>
            </a:r>
            <a:br>
              <a:rPr lang="es-ES_tradnl" noProof="0" dirty="0"/>
            </a:br>
            <a:r>
              <a:rPr lang="es-ES_tradnl" noProof="0" dirty="0"/>
              <a:t>Etc.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Modelo de ingresos</a:t>
            </a:r>
            <a:br>
              <a:rPr lang="es-ES_tradnl" noProof="0" dirty="0"/>
            </a:br>
            <a:r>
              <a:rPr lang="es-ES_tradnl" noProof="0" dirty="0"/>
              <a:t>Valor de vida del cliente</a:t>
            </a:r>
            <a:br>
              <a:rPr lang="es-ES_tradnl" noProof="0" dirty="0"/>
            </a:br>
            <a:r>
              <a:rPr lang="es-ES_tradnl" noProof="0" dirty="0"/>
              <a:t>Ingresos</a:t>
            </a:r>
            <a:br>
              <a:rPr lang="es-ES_tradnl" noProof="0" dirty="0"/>
            </a:br>
            <a:r>
              <a:rPr lang="es-ES_tradnl" noProof="0" dirty="0"/>
              <a:t>Margen bruto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s-ES_tradnl" noProof="0" dirty="0"/>
              <a:t>Nombre startup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Nombre1, Nombre2, …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>
              <a:buNone/>
            </a:pPr>
            <a:r>
              <a:rPr lang="es-ES_tradnl" noProof="0" dirty="0"/>
              <a:t>DD/MM/AAAA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s-ES_tradnl" noProof="0" dirty="0"/>
              <a:t>X.Y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7" y="762000"/>
            <a:ext cx="9405865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063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/>
                <a:cs typeface="Arial"/>
              </a:rPr>
              <a:t>The Lean 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Diseñado para: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Diseñado por: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Fecha: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700" b="0" i="1" noProof="0" dirty="0">
                <a:latin typeface="Arial"/>
                <a:ea typeface="Arial"/>
                <a:cs typeface="Arial"/>
              </a:rPr>
              <a:t>Versión: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Problema</a:t>
            </a:r>
            <a:endParaRPr lang="es-ES_tradnl" sz="1000" b="1" noProof="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44318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Alternativas existentes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Estructura de costos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Solución</a:t>
            </a:r>
            <a:endParaRPr lang="es-ES_tradnl" sz="1000" b="1" noProof="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Métricas clave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Prop. de valor única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026007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Concepto de alto nivel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cs typeface="Arial"/>
              </a:rPr>
              <a:t>Ventaja competitiva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Canales</a:t>
            </a:r>
            <a:endParaRPr lang="es-ES_tradnl" sz="1000" b="1" noProof="0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Segmentos de clientes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7817974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Primeros usuarios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000" b="1" noProof="0" dirty="0">
                <a:latin typeface="Arial"/>
                <a:ea typeface="Arial"/>
                <a:cs typeface="Arial"/>
              </a:rPr>
              <a:t>Fuentes de ingresos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pic>
        <p:nvPicPr>
          <p:cNvPr id="43" name="Picture 37" descr="channel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8" descr="cost-structu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9" descr="customer-segments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0" descr="early-adopters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606675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1" descr="existing-alternative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57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 descr="high-level-concep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4" descr="key-metric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5" descr="problem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873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revenue-streams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olution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76835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8" descr="unfair-advantag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9" descr="unique-value-proposition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Los 3 problemas principales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Las 3 soluciones principales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Mensaje único, claro y convincente que explique por qué eres diferente y por qué vale la pena comprar tu solución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No puede copiarse ni comprarse fácilmente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Clientes objetivo</a:t>
            </a:r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5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s-ES_tradnl" noProof="0" dirty="0">
                <a:ea typeface="Arial"/>
              </a:rPr>
              <a:t>Enumera cómo se resuelven actualmente estos problemas.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Actividades clave que debes medir</a:t>
            </a:r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7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s-ES_tradnl" noProof="0" dirty="0">
                <a:ea typeface="Arial"/>
              </a:rPr>
              <a:t>Indica tu analogía «X para Y» (p. ej., YouTube = Flickr para vídeos)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ES_tradnl" noProof="0" dirty="0">
                <a:latin typeface="Arial" charset="0"/>
              </a:rPr>
              <a:t>Cómo llegar a los clientes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9"/>
          </p:nvPr>
        </p:nvSpPr>
        <p:spPr>
          <a:solidFill>
            <a:srgbClr val="FFFFFF"/>
          </a:solidFill>
        </p:spPr>
        <p:txBody>
          <a:bodyPr vert="horz"/>
          <a:lstStyle/>
          <a:p>
            <a:r>
              <a:rPr lang="es-ES_tradnl" noProof="0" dirty="0">
                <a:ea typeface="Arial"/>
              </a:rPr>
              <a:t>Enumera las características de tus clientes ideales.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s-ES_tradnl" noProof="0" dirty="0"/>
              <a:t>Costos de adquisición de clientes</a:t>
            </a:r>
          </a:p>
          <a:p>
            <a:pPr lvl="0"/>
            <a:r>
              <a:rPr lang="es-ES_tradnl" noProof="0" dirty="0"/>
              <a:t>Costos de distribución</a:t>
            </a:r>
          </a:p>
          <a:p>
            <a:pPr lvl="0"/>
            <a:r>
              <a:rPr lang="es-ES_tradnl" noProof="0" dirty="0"/>
              <a:t>Alojamiento</a:t>
            </a:r>
          </a:p>
          <a:p>
            <a:pPr lvl="0"/>
            <a:r>
              <a:rPr lang="es-ES_tradnl" noProof="0" dirty="0"/>
              <a:t>Personal</a:t>
            </a:r>
          </a:p>
          <a:p>
            <a:pPr lvl="0"/>
            <a:r>
              <a:rPr lang="es-ES_tradnl" noProof="0" dirty="0"/>
              <a:t>Etc.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es-ES_tradnl" noProof="0" dirty="0"/>
              <a:t>Modelo de ingresos</a:t>
            </a:r>
          </a:p>
          <a:p>
            <a:pPr lvl="0"/>
            <a:r>
              <a:rPr lang="es-ES_tradnl" noProof="0" dirty="0"/>
              <a:t>Valor de vida del cliente</a:t>
            </a:r>
          </a:p>
          <a:p>
            <a:pPr lvl="0"/>
            <a:r>
              <a:rPr lang="es-ES_tradnl" noProof="0" dirty="0"/>
              <a:t>Ingresos</a:t>
            </a:r>
          </a:p>
          <a:p>
            <a:pPr lvl="0"/>
            <a:r>
              <a:rPr lang="es-ES_tradnl" noProof="0" dirty="0"/>
              <a:t>Margen bruto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es-ES_tradnl" noProof="0" dirty="0"/>
              <a:t>Nombre startup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0"/>
            <a:r>
              <a:rPr lang="es-ES_tradnl" noProof="0" dirty="0"/>
              <a:t>Nombre1, Nombre2, …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lvl="0"/>
            <a:r>
              <a:rPr lang="es-ES_tradnl" noProof="0" dirty="0"/>
              <a:t>DD/MM/AAAA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s-ES_tradnl" noProof="0" dirty="0"/>
              <a:t>X.Y</a:t>
            </a:r>
          </a:p>
          <a:p>
            <a:endParaRPr lang="es-ES_tradnl" noProof="0" dirty="0"/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noProof="0" dirty="0">
                <a:latin typeface="Arial"/>
                <a:cs typeface="Arial"/>
              </a:rPr>
              <a:t>(</a:t>
            </a:r>
            <a:r>
              <a:rPr lang="en-GB" sz="700" noProof="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noProof="0" dirty="0">
                <a:latin typeface="Arial"/>
                <a:cs typeface="Arial"/>
              </a:rPr>
              <a:t>). License: </a:t>
            </a:r>
            <a:r>
              <a:rPr lang="en-GB" sz="700" noProof="0" dirty="0">
                <a:latin typeface="Arial"/>
                <a:cs typeface="Arial"/>
                <a:hlinkClick r:id="rId4"/>
              </a:rPr>
              <a:t>CC BY-SA 3.0</a:t>
            </a:r>
            <a:endParaRPr lang="en-GB" sz="700" noProof="0" dirty="0">
              <a:latin typeface="Arial"/>
              <a:cs typeface="Arial"/>
            </a:endParaRPr>
          </a:p>
          <a:p>
            <a:endParaRPr lang="es-ES_tradnl" sz="700" noProof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S_tradnl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05D83D-E370-AA36-37B6-3ADA2127E573}"/>
              </a:ext>
            </a:extLst>
          </p:cNvPr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noProof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noProof="0" dirty="0">
                <a:latin typeface="Arial"/>
                <a:cs typeface="Arial"/>
              </a:rPr>
              <a:t>(</a:t>
            </a:r>
            <a:r>
              <a:rPr lang="en-GB" sz="700" noProof="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noProof="0" dirty="0">
                <a:latin typeface="Arial"/>
                <a:cs typeface="Arial"/>
              </a:rPr>
              <a:t>). License: </a:t>
            </a:r>
            <a:r>
              <a:rPr lang="en-GB" sz="700" noProof="0" dirty="0">
                <a:latin typeface="Arial"/>
                <a:cs typeface="Arial"/>
                <a:hlinkClick r:id="rId4"/>
              </a:rPr>
              <a:t>CC BY-SA 3.0</a:t>
            </a:r>
            <a:endParaRPr lang="en-GB" sz="700" noProof="0" dirty="0">
              <a:latin typeface="Arial"/>
              <a:cs typeface="Arial"/>
            </a:endParaRPr>
          </a:p>
          <a:p>
            <a:endParaRPr lang="es-ES_tradnl" sz="700" noProof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65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194</Words>
  <Application>Microsoft Macintosh PowerPoint</Application>
  <PresentationFormat>A4 Paper (210x297 mm)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Lean Canvas en español (PPTX)</dc:title>
  <dc:subject/>
  <dc:creator>Thomas Papanikolaou</dc:creator>
  <cp:keywords>Lean Canvas, plantilla, PowerPoint, pptx, español, gratis</cp:keywords>
  <dc:description>Lean Canvas is adapted from The Business Model Canvas (www.businessmodelgeneration.com/canvas). This work is licensed under the Creative Commons Attribution-Share Alike 3.0 Unported License.</dc:description>
  <cp:lastModifiedBy>Dr. Thomas Papanikolaou</cp:lastModifiedBy>
  <cp:revision>40</cp:revision>
  <cp:lastPrinted>2019-04-01T19:25:48Z</cp:lastPrinted>
  <dcterms:created xsi:type="dcterms:W3CDTF">2019-04-01T16:49:19Z</dcterms:created>
  <dcterms:modified xsi:type="dcterms:W3CDTF">2026-09-01T10:31:01Z</dcterms:modified>
  <cp:category>Plantilla de PowerPoint PPTX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ource">
    <vt:lpwstr>https://neoschronos.com/assets/lean-canvas.pptx</vt:lpwstr>
  </property>
  <property fmtid="{D5CDD505-2E9C-101B-9397-08002B2CF9AE}" pid="3" name="Publisher">
    <vt:lpwstr>Neos Chronos</vt:lpwstr>
  </property>
  <property fmtid="{D5CDD505-2E9C-101B-9397-08002B2CF9AE}" pid="4" name="Checked by">
    <vt:lpwstr>Thomas Papanikolaou</vt:lpwstr>
  </property>
</Properties>
</file>