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38" autoAdjust="0"/>
    <p:restoredTop sz="99472" autoAdjust="0"/>
  </p:normalViewPr>
  <p:slideViewPr>
    <p:cSldViewPr snapToObjects="1">
      <p:cViewPr varScale="1">
        <p:scale>
          <a:sx n="124" d="100"/>
          <a:sy n="124" d="100"/>
        </p:scale>
        <p:origin x="1392" y="16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n Canv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09424" y="1219200"/>
            <a:ext cx="1754326" cy="1377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GB" sz="1200" smtClean="0">
                <a:solidFill>
                  <a:srgbClr val="919191"/>
                </a:solidFill>
                <a:effectLst/>
              </a:defRPr>
            </a:lvl1pPr>
          </a:lstStyle>
          <a:p>
            <a:r>
              <a:rPr lang="fr-FR" sz="900" dirty="0">
                <a:solidFill>
                  <a:srgbClr val="808080"/>
                </a:solidFill>
                <a:effectLst/>
                <a:latin typeface="Arial"/>
                <a:ea typeface="ＭＳ 明朝"/>
                <a:cs typeface="Times New Roman"/>
              </a:rPr>
              <a:t>Quels sont les 3 principaux problèmes ou besoins de vos clients que vous souhaitez résoudre ?</a:t>
            </a:r>
            <a:endParaRPr lang="en-GB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85335" y="1219200"/>
            <a:ext cx="1754326" cy="1377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lang="en-GB" sz="1200">
                <a:solidFill>
                  <a:srgbClr val="919191"/>
                </a:solidFill>
                <a:effectLst/>
              </a:defRPr>
            </a:lvl1pPr>
          </a:lstStyle>
          <a:p>
            <a:r>
              <a:rPr lang="fr-FR" sz="900" dirty="0">
                <a:solidFill>
                  <a:srgbClr val="808080"/>
                </a:solidFill>
                <a:effectLst/>
                <a:latin typeface="Arial"/>
                <a:ea typeface="ＭＳ 明朝"/>
                <a:cs typeface="Times New Roman"/>
              </a:rPr>
              <a:t>Quelles sont les 3 principales solutions apportées par votre offre pour répondre aux problèmes ou aux besoins de vos clients ?</a:t>
            </a:r>
            <a:endParaRPr lang="en-GB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067689" y="1219200"/>
            <a:ext cx="1754326" cy="1377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lang="en-GB" sz="1200">
                <a:solidFill>
                  <a:srgbClr val="919191"/>
                </a:solidFill>
                <a:effectLst/>
              </a:defRPr>
            </a:lvl1pPr>
          </a:lstStyle>
          <a:p>
            <a:r>
              <a:rPr lang="fr-FR" sz="900" dirty="0">
                <a:solidFill>
                  <a:srgbClr val="808080"/>
                </a:solidFill>
                <a:effectLst/>
                <a:latin typeface="Arial"/>
                <a:ea typeface="ＭＳ 明朝"/>
                <a:cs typeface="Times New Roman"/>
              </a:rPr>
              <a:t>Message unique, clair et convaincant, expliquant pourquoi vous êtes différent et que vous valez l'attention du client.</a:t>
            </a:r>
            <a:endParaRPr lang="en-GB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948526" y="1208467"/>
            <a:ext cx="1754326" cy="1377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lang="en-GB" sz="1200">
                <a:solidFill>
                  <a:srgbClr val="919191"/>
                </a:solidFill>
                <a:effectLst/>
              </a:defRPr>
            </a:lvl1pPr>
          </a:lstStyle>
          <a:p>
            <a:r>
              <a:rPr lang="fr-FR" sz="900" dirty="0"/>
              <a:t>Ne peut pas être facilement copié ou acheté </a:t>
            </a:r>
            <a:endParaRPr lang="en-GB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7835806" y="1208467"/>
            <a:ext cx="1754326" cy="1377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lang="en-GB" sz="1200">
                <a:solidFill>
                  <a:srgbClr val="919191"/>
                </a:solidFill>
                <a:effectLst/>
              </a:defRPr>
            </a:lvl1pPr>
          </a:lstStyle>
          <a:p>
            <a:r>
              <a:rPr lang="fr-FR" sz="900" dirty="0">
                <a:solidFill>
                  <a:srgbClr val="808080"/>
                </a:solidFill>
                <a:effectLst/>
                <a:latin typeface="Arial"/>
                <a:ea typeface="ＭＳ 明朝"/>
                <a:cs typeface="Times New Roman"/>
              </a:rPr>
              <a:t>Qui sont vos clients? </a:t>
            </a:r>
            <a:br>
              <a:rPr lang="fr-FR" sz="900" dirty="0">
                <a:solidFill>
                  <a:srgbClr val="808080"/>
                </a:solidFill>
                <a:effectLst/>
                <a:latin typeface="Arial"/>
                <a:ea typeface="ＭＳ 明朝"/>
                <a:cs typeface="Times New Roman"/>
              </a:rPr>
            </a:br>
            <a:r>
              <a:rPr lang="fr-FR" sz="900" dirty="0">
                <a:solidFill>
                  <a:srgbClr val="808080"/>
                </a:solidFill>
                <a:effectLst/>
                <a:latin typeface="Arial"/>
                <a:ea typeface="ＭＳ 明朝"/>
                <a:cs typeface="Times New Roman"/>
              </a:rPr>
              <a:t>Qui sont vos utilisateurs?</a:t>
            </a:r>
            <a:endParaRPr lang="en-GB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309424" y="3118200"/>
            <a:ext cx="1754326" cy="1377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GB" sz="1200">
                <a:solidFill>
                  <a:srgbClr val="919191"/>
                </a:solidFill>
                <a:effectLst/>
              </a:defRPr>
            </a:lvl1pPr>
          </a:lstStyle>
          <a:p>
            <a:r>
              <a:rPr lang="fr-FR" sz="900" dirty="0">
                <a:solidFill>
                  <a:srgbClr val="808080"/>
                </a:solidFill>
                <a:effectLst/>
                <a:latin typeface="Arial"/>
                <a:ea typeface="ＭＳ 明朝"/>
                <a:cs typeface="Times New Roman"/>
              </a:rPr>
              <a:t>Comment ces problèmes sont-ils actuellement résolus?</a:t>
            </a:r>
            <a:endParaRPr lang="en-GB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2196704" y="3118200"/>
            <a:ext cx="1754326" cy="1377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lang="en-GB" sz="1200">
                <a:solidFill>
                  <a:srgbClr val="919191"/>
                </a:solidFill>
                <a:effectLst/>
              </a:defRPr>
            </a:lvl1pPr>
          </a:lstStyle>
          <a:p>
            <a:r>
              <a:rPr lang="fr-FR" sz="900" dirty="0">
                <a:solidFill>
                  <a:srgbClr val="808080"/>
                </a:solidFill>
                <a:effectLst/>
                <a:latin typeface="Arial"/>
                <a:ea typeface="ＭＳ 明朝"/>
                <a:cs typeface="Times New Roman"/>
              </a:rPr>
              <a:t>Quels indicateurs clés devez-vous surveiller en priorité pour vérifier la vigueur de votre activité ?</a:t>
            </a:r>
            <a:endParaRPr lang="en-GB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4072615" y="3118200"/>
            <a:ext cx="1754326" cy="1377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GB" sz="1200" smtClean="0">
                <a:solidFill>
                  <a:srgbClr val="919191"/>
                </a:solidFill>
                <a:effectLst/>
              </a:defRPr>
            </a:lvl1pPr>
          </a:lstStyle>
          <a:p>
            <a:r>
              <a:rPr lang="fr-FR" sz="900" dirty="0">
                <a:solidFill>
                  <a:srgbClr val="808080"/>
                </a:solidFill>
                <a:effectLst/>
                <a:latin typeface="Arial"/>
                <a:ea typeface="ＭＳ 明朝"/>
                <a:cs typeface="Times New Roman"/>
              </a:rPr>
              <a:t>Quel est le «minimal pitch» de votre activité? Décrivez-la en un slogan</a:t>
            </a:r>
            <a:endParaRPr lang="en-GB" sz="1200" dirty="0">
              <a:effectLst/>
              <a:latin typeface="Cambria"/>
              <a:ea typeface="ＭＳ 明朝"/>
              <a:cs typeface="Times New Roman"/>
            </a:endParaRPr>
          </a:p>
          <a:p>
            <a:pPr lvl="0"/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5952078" y="3118200"/>
            <a:ext cx="1754326" cy="1377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GB" sz="1200" smtClean="0">
                <a:solidFill>
                  <a:srgbClr val="919191"/>
                </a:solidFill>
                <a:effectLst/>
              </a:defRPr>
            </a:lvl1pPr>
          </a:lstStyle>
          <a:p>
            <a:r>
              <a:rPr lang="fr-FR" sz="900" dirty="0">
                <a:solidFill>
                  <a:srgbClr val="808080"/>
                </a:solidFill>
                <a:effectLst/>
                <a:latin typeface="Arial"/>
                <a:ea typeface="ＭＳ 明朝"/>
                <a:cs typeface="Times New Roman"/>
              </a:rPr>
              <a:t>Par quels canaux de communication et de distribution touchez-vous vos clients ?</a:t>
            </a:r>
            <a:endParaRPr lang="en-GB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7835806" y="3117963"/>
            <a:ext cx="1754326" cy="1377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lang="en-GB" sz="1200">
                <a:solidFill>
                  <a:srgbClr val="919191"/>
                </a:solidFill>
                <a:effectLst/>
              </a:defRPr>
            </a:lvl1pPr>
          </a:lstStyle>
          <a:p>
            <a:r>
              <a:rPr lang="fr-FR" sz="900" dirty="0">
                <a:solidFill>
                  <a:srgbClr val="808080"/>
                </a:solidFill>
                <a:effectLst/>
                <a:latin typeface="Arial"/>
                <a:ea typeface="ＭＳ 明朝"/>
                <a:cs typeface="Times New Roman"/>
              </a:rPr>
              <a:t>Qui sont vos clients / vos utilisateurs idéaux ?</a:t>
            </a:r>
            <a:endParaRPr lang="en-GB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0" hasCustomPrompt="1"/>
          </p:nvPr>
        </p:nvSpPr>
        <p:spPr>
          <a:xfrm>
            <a:off x="309424" y="4876800"/>
            <a:ext cx="4561026" cy="14478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lang="en-GB" sz="1200">
                <a:solidFill>
                  <a:srgbClr val="919191"/>
                </a:solidFill>
                <a:effectLst/>
              </a:defRPr>
            </a:lvl1pPr>
          </a:lstStyle>
          <a:p>
            <a:r>
              <a:rPr lang="fr-FR" sz="900" dirty="0">
                <a:solidFill>
                  <a:srgbClr val="808080"/>
                </a:solidFill>
                <a:effectLst/>
                <a:latin typeface="Arial"/>
                <a:ea typeface="ＭＳ 明朝"/>
                <a:cs typeface="Times New Roman"/>
              </a:rPr>
              <a:t>Quels sont les coûts (ponctuels et récurrents) liés au lancement et au fonctionnement de votre activité ?</a:t>
            </a:r>
            <a:endParaRPr lang="en-GB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5056350" y="4876800"/>
            <a:ext cx="4533783" cy="14478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lang="fr-FR" sz="1000" smtClean="0">
                <a:solidFill>
                  <a:srgbClr val="919191"/>
                </a:solidFill>
                <a:effectLst/>
              </a:defRPr>
            </a:lvl1pPr>
          </a:lstStyle>
          <a:p>
            <a:r>
              <a:rPr lang="fr-FR" sz="900" dirty="0">
                <a:solidFill>
                  <a:srgbClr val="808080"/>
                </a:solidFill>
                <a:effectLst/>
                <a:latin typeface="Arial"/>
                <a:ea typeface="ＭＳ 明朝"/>
                <a:cs typeface="Times New Roman"/>
              </a:rPr>
              <a:t>D’où vient l’argent ? Qui paie ? </a:t>
            </a:r>
            <a:endParaRPr lang="en-GB" sz="1200" dirty="0">
              <a:effectLst/>
              <a:latin typeface="Cambria"/>
              <a:ea typeface="ＭＳ 明朝"/>
              <a:cs typeface="Times New Roman"/>
            </a:endParaRPr>
          </a:p>
          <a:p>
            <a:r>
              <a:rPr lang="fr-FR" sz="900" dirty="0">
                <a:solidFill>
                  <a:srgbClr val="808080"/>
                </a:solidFill>
                <a:effectLst/>
                <a:latin typeface="Arial"/>
                <a:ea typeface="ＭＳ 明朝"/>
                <a:cs typeface="Times New Roman"/>
              </a:rPr>
              <a:t>Combien? </a:t>
            </a:r>
            <a:endParaRPr lang="en-GB" sz="1200" dirty="0">
              <a:effectLst/>
              <a:latin typeface="Cambria"/>
              <a:ea typeface="ＭＳ 明朝"/>
              <a:cs typeface="Times New Roman"/>
            </a:endParaRPr>
          </a:p>
          <a:p>
            <a:r>
              <a:rPr lang="fr-FR" sz="900" dirty="0">
                <a:solidFill>
                  <a:srgbClr val="808080"/>
                </a:solidFill>
                <a:effectLst/>
                <a:latin typeface="Arial"/>
                <a:ea typeface="ＭＳ 明朝"/>
                <a:cs typeface="Times New Roman"/>
              </a:rPr>
              <a:t>Comment? </a:t>
            </a:r>
            <a:endParaRPr lang="en-GB" sz="1200" dirty="0">
              <a:effectLst/>
              <a:latin typeface="Cambria"/>
              <a:ea typeface="ＭＳ 明朝"/>
              <a:cs typeface="Times New Roman"/>
            </a:endParaRPr>
          </a:p>
          <a:p>
            <a:r>
              <a:rPr lang="fr-FR" sz="900" dirty="0">
                <a:solidFill>
                  <a:srgbClr val="808080"/>
                </a:solidFill>
                <a:effectLst/>
                <a:latin typeface="Arial"/>
                <a:ea typeface="ＭＳ 明朝"/>
                <a:cs typeface="Times New Roman"/>
              </a:rPr>
              <a:t>À quelle fréquence?</a:t>
            </a:r>
            <a:r>
              <a:rPr lang="en-GB" dirty="0">
                <a:effectLst/>
              </a:rPr>
              <a:t> </a:t>
            </a:r>
            <a:endParaRPr lang="en-GB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2" hasCustomPrompt="1"/>
          </p:nvPr>
        </p:nvSpPr>
        <p:spPr>
          <a:xfrm>
            <a:off x="3962400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 dirty="0"/>
              <a:t>Startup Name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5685201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/>
              <a:t>Name1, Name2, </a:t>
            </a:r>
            <a:r>
              <a:rPr lang="mr-IN" dirty="0"/>
              <a:t>…</a:t>
            </a:r>
            <a:endParaRPr lang="en-GB" dirty="0"/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7759700" y="381000"/>
            <a:ext cx="11557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/>
              <a:t>DD/MM/YYYY</a:t>
            </a:r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9245600" y="381000"/>
            <a:ext cx="4127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/>
              <a:t>X.Y</a:t>
            </a:r>
          </a:p>
        </p:txBody>
      </p:sp>
    </p:spTree>
    <p:extLst>
      <p:ext uri="{BB962C8B-B14F-4D97-AF65-F5344CB8AC3E}">
        <p14:creationId xmlns:p14="http://schemas.microsoft.com/office/powerpoint/2010/main" val="375517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244318" y="762000"/>
            <a:ext cx="9407284" cy="56388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247650" y="304800"/>
            <a:ext cx="20637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Arial"/>
                <a:cs typeface="Arial"/>
              </a:rPr>
              <a:t>The Lean Canvas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3861505" y="184570"/>
            <a:ext cx="14033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0" i="1" noProof="0">
                <a:latin typeface="Arial"/>
                <a:cs typeface="Arial"/>
              </a:rPr>
              <a:t>Conçu pour: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585882" y="180946"/>
            <a:ext cx="14033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0" i="1" noProof="0">
                <a:latin typeface="Arial"/>
                <a:cs typeface="Arial"/>
              </a:rPr>
              <a:t>Conçu par: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664579" y="180946"/>
            <a:ext cx="1214131" cy="203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0" i="1" noProof="0">
                <a:latin typeface="Arial"/>
                <a:cs typeface="Arial"/>
              </a:rPr>
              <a:t>Date: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9142085" y="180946"/>
            <a:ext cx="62031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0" i="1" noProof="0">
                <a:latin typeface="Arial"/>
                <a:cs typeface="Arial"/>
              </a:rPr>
              <a:t>Version: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44318" y="78869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noProof="0">
                <a:latin typeface="Arial"/>
                <a:cs typeface="Arial"/>
              </a:rPr>
              <a:t>Problème 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44318" y="2649380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000" b="1" noProof="0">
                <a:latin typeface="Arial"/>
                <a:cs typeface="Arial"/>
              </a:rPr>
              <a:t>Alternatives existantes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244318" y="4572001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000" b="1" noProof="0">
                <a:latin typeface="Arial"/>
                <a:cs typeface="Arial"/>
              </a:rPr>
              <a:t>Coûts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2124850" y="78869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000" b="1" noProof="0">
                <a:latin typeface="Arial"/>
                <a:cs typeface="Arial"/>
              </a:rPr>
              <a:t>Solution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2124850" y="2649380"/>
            <a:ext cx="174966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000" b="1" noProof="0">
                <a:latin typeface="Arial"/>
                <a:cs typeface="Arial"/>
              </a:rPr>
              <a:t>Indicateurs de </a:t>
            </a:r>
          </a:p>
          <a:p>
            <a:r>
              <a:rPr lang="fr-FR" sz="1000" b="1" noProof="0">
                <a:latin typeface="Arial"/>
                <a:cs typeface="Arial"/>
              </a:rPr>
              <a:t>performance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4026007" y="788699"/>
            <a:ext cx="174966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000" b="1" noProof="0" dirty="0">
                <a:latin typeface="Arial"/>
                <a:cs typeface="Arial"/>
              </a:rPr>
              <a:t>Proposition de valeur unique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4026007" y="2649380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000" b="1" noProof="0">
                <a:latin typeface="Arial"/>
                <a:cs typeface="Arial"/>
              </a:rPr>
              <a:t>Votre « Pitch »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5919324" y="78315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000" b="1" noProof="0">
                <a:latin typeface="Arial"/>
                <a:cs typeface="Arial"/>
              </a:rPr>
              <a:t>Avantage compétitif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5919324" y="2643840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000" b="1" noProof="0">
                <a:latin typeface="Arial"/>
                <a:cs typeface="Arial"/>
              </a:rPr>
              <a:t>Canaux 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7817974" y="78869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000" b="1" noProof="0">
                <a:latin typeface="Arial"/>
                <a:cs typeface="Arial"/>
              </a:rPr>
              <a:t>Segments de clientèles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7817974" y="2649380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000" b="1" noProof="0">
                <a:latin typeface="Arial"/>
                <a:cs typeface="Arial"/>
              </a:rPr>
              <a:t>Utilisateurs pionniers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4973800" y="4572001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000" b="1" noProof="0">
                <a:latin typeface="Arial"/>
                <a:cs typeface="Arial"/>
              </a:rPr>
              <a:t>Revenus</a:t>
            </a:r>
          </a:p>
        </p:txBody>
      </p:sp>
      <p:sp>
        <p:nvSpPr>
          <p:cNvPr id="25" name="Rectangle 24"/>
          <p:cNvSpPr/>
          <p:nvPr userDrawn="1"/>
        </p:nvSpPr>
        <p:spPr>
          <a:xfrm>
            <a:off x="244318" y="762000"/>
            <a:ext cx="1880532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26" name="Rectangle 25"/>
          <p:cNvSpPr/>
          <p:nvPr userDrawn="1"/>
        </p:nvSpPr>
        <p:spPr>
          <a:xfrm>
            <a:off x="2124302" y="760851"/>
            <a:ext cx="1880532" cy="188298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27" name="Rectangle 26"/>
          <p:cNvSpPr/>
          <p:nvPr userDrawn="1"/>
        </p:nvSpPr>
        <p:spPr>
          <a:xfrm>
            <a:off x="2124302" y="2643840"/>
            <a:ext cx="1880532" cy="192816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28" name="Rectangle 27"/>
          <p:cNvSpPr/>
          <p:nvPr userDrawn="1"/>
        </p:nvSpPr>
        <p:spPr>
          <a:xfrm>
            <a:off x="4004834" y="762000"/>
            <a:ext cx="1880532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29" name="Rectangle 28"/>
          <p:cNvSpPr/>
          <p:nvPr userDrawn="1"/>
        </p:nvSpPr>
        <p:spPr>
          <a:xfrm>
            <a:off x="5884699" y="762000"/>
            <a:ext cx="1880532" cy="188298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30" name="Rectangle 29"/>
          <p:cNvSpPr/>
          <p:nvPr userDrawn="1"/>
        </p:nvSpPr>
        <p:spPr>
          <a:xfrm>
            <a:off x="5884699" y="2643840"/>
            <a:ext cx="1880532" cy="192816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31" name="Rectangle 30"/>
          <p:cNvSpPr/>
          <p:nvPr userDrawn="1"/>
        </p:nvSpPr>
        <p:spPr>
          <a:xfrm>
            <a:off x="7771070" y="762000"/>
            <a:ext cx="1880532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32" name="Rectangle 31"/>
          <p:cNvSpPr/>
          <p:nvPr userDrawn="1"/>
        </p:nvSpPr>
        <p:spPr>
          <a:xfrm>
            <a:off x="244318" y="4580696"/>
            <a:ext cx="4714165" cy="182010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33" name="Rectangle 32"/>
          <p:cNvSpPr/>
          <p:nvPr userDrawn="1"/>
        </p:nvSpPr>
        <p:spPr>
          <a:xfrm>
            <a:off x="4958483" y="4580696"/>
            <a:ext cx="4691700" cy="182010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pic>
        <p:nvPicPr>
          <p:cNvPr id="43" name="Picture 37" descr="channels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6313" y="2625725"/>
            <a:ext cx="2889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38" descr="cost-structure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338" y="457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39" descr="customer-segments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25" y="76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40" descr="early-adopters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25" y="2606675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41" descr="existing-alternatives.pn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625725"/>
            <a:ext cx="2873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42" descr="high-level-concept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438" y="2625725"/>
            <a:ext cx="2889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44" descr="key-metrics.pn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838" y="2625725"/>
            <a:ext cx="2889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45" descr="problem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762000"/>
            <a:ext cx="287338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46" descr="revenue-streams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25" y="457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47" descr="solution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838" y="76835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48" descr="unfair-advantage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6313" y="76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49" descr="unique-value-proposition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438" y="76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817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eoschronos.com" TargetMode="External"/><Relationship Id="rId2" Type="http://schemas.openxmlformats.org/officeDocument/2006/relationships/hyperlink" Target="http://www.businessmodelgeneration.com/canvas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eoschronos.com" TargetMode="External"/><Relationship Id="rId2" Type="http://schemas.openxmlformats.org/officeDocument/2006/relationships/hyperlink" Target="http://www.businessmodelgeneration.com/canvas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/>
          <p:cNvSpPr>
            <a:spLocks noGrp="1"/>
          </p:cNvSpPr>
          <p:nvPr>
            <p:ph type="body" sz="quarter" idx="10"/>
          </p:nvPr>
        </p:nvSpPr>
        <p:spPr>
          <a:xfrm>
            <a:off x="309424" y="1219200"/>
            <a:ext cx="1754326" cy="1377600"/>
          </a:xfrm>
        </p:spPr>
        <p:txBody>
          <a:bodyPr/>
          <a:lstStyle/>
          <a:p>
            <a:r>
              <a:rPr lang="fr-FR" sz="900" dirty="0"/>
              <a:t>Quels sont les 3 principaux problèmes ou besoins de vos clients que vous souhaitez résoudre ?</a:t>
            </a:r>
            <a:endParaRPr lang="en-GB" sz="900" dirty="0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11"/>
          </p:nvPr>
        </p:nvSpPr>
        <p:spPr>
          <a:xfrm>
            <a:off x="2185335" y="1219200"/>
            <a:ext cx="1754326" cy="1377600"/>
          </a:xfrm>
        </p:spPr>
        <p:txBody>
          <a:bodyPr/>
          <a:lstStyle/>
          <a:p>
            <a:r>
              <a:rPr lang="fr-FR" sz="900" dirty="0"/>
              <a:t>Quelles sont les 3 principales solutions apportées par votre offre pour répondre aux problèmes ou aux besoins de vos clients </a:t>
            </a:r>
            <a:endParaRPr lang="en-GB" sz="900" dirty="0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12"/>
          </p:nvPr>
        </p:nvSpPr>
        <p:spPr>
          <a:xfrm>
            <a:off x="4067689" y="1219200"/>
            <a:ext cx="1754326" cy="1377600"/>
          </a:xfrm>
        </p:spPr>
        <p:txBody>
          <a:bodyPr/>
          <a:lstStyle/>
          <a:p>
            <a:r>
              <a:rPr lang="fr-FR" sz="900" dirty="0"/>
              <a:t>Message unique, clair et convaincant, expliquant pourquoi vous êtes différent et que vous valez l'attention du client.</a:t>
            </a:r>
            <a:endParaRPr lang="en-GB" sz="900" dirty="0"/>
          </a:p>
          <a:p>
            <a:endParaRPr lang="en-GB" sz="900" dirty="0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13"/>
          </p:nvPr>
        </p:nvSpPr>
        <p:spPr>
          <a:xfrm>
            <a:off x="5948526" y="1208467"/>
            <a:ext cx="1754326" cy="1377600"/>
          </a:xfrm>
        </p:spPr>
        <p:txBody>
          <a:bodyPr/>
          <a:lstStyle/>
          <a:p>
            <a:r>
              <a:rPr lang="fr-FR" sz="900" dirty="0"/>
              <a:t>Ne peut pas être facilement copié ou acheté </a:t>
            </a:r>
            <a:endParaRPr lang="en-GB" sz="900" dirty="0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14"/>
          </p:nvPr>
        </p:nvSpPr>
        <p:spPr>
          <a:xfrm>
            <a:off x="7835806" y="1208467"/>
            <a:ext cx="1754326" cy="1377600"/>
          </a:xfrm>
        </p:spPr>
        <p:txBody>
          <a:bodyPr/>
          <a:lstStyle/>
          <a:p>
            <a:r>
              <a:rPr lang="fr-FR" sz="900" dirty="0"/>
              <a:t>Qui sont vos clients? </a:t>
            </a:r>
            <a:br>
              <a:rPr lang="fr-FR" sz="900" dirty="0"/>
            </a:br>
            <a:r>
              <a:rPr lang="fr-FR" sz="900" dirty="0"/>
              <a:t>Qui sont vos utilisateurs?</a:t>
            </a:r>
            <a:endParaRPr lang="en-GB" sz="900" dirty="0"/>
          </a:p>
          <a:p>
            <a:endParaRPr lang="en-GB" sz="900" dirty="0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15"/>
          </p:nvPr>
        </p:nvSpPr>
        <p:spPr>
          <a:xfrm>
            <a:off x="309424" y="3048000"/>
            <a:ext cx="1754326" cy="1447800"/>
          </a:xfrm>
        </p:spPr>
        <p:txBody>
          <a:bodyPr/>
          <a:lstStyle/>
          <a:p>
            <a:r>
              <a:rPr lang="fr-FR" sz="900" dirty="0"/>
              <a:t>Comment ces problèmes sont-ils actuellement résolus?</a:t>
            </a:r>
            <a:endParaRPr lang="en-GB" sz="900" dirty="0"/>
          </a:p>
          <a:p>
            <a:endParaRPr lang="en-GB" sz="900" dirty="0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16"/>
          </p:nvPr>
        </p:nvSpPr>
        <p:spPr>
          <a:xfrm>
            <a:off x="2196704" y="3048000"/>
            <a:ext cx="1754326" cy="1447800"/>
          </a:xfrm>
        </p:spPr>
        <p:txBody>
          <a:bodyPr/>
          <a:lstStyle/>
          <a:p>
            <a:r>
              <a:rPr lang="fr-FR" sz="900" dirty="0"/>
              <a:t>Quels indicateurs clés devez-vous surveiller en priorité pour vérifier la vigueur de votre activité ?</a:t>
            </a:r>
            <a:endParaRPr lang="en-GB" sz="900" dirty="0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17"/>
          </p:nvPr>
        </p:nvSpPr>
        <p:spPr>
          <a:xfrm>
            <a:off x="4072615" y="3048000"/>
            <a:ext cx="1754326" cy="1447800"/>
          </a:xfrm>
        </p:spPr>
        <p:txBody>
          <a:bodyPr/>
          <a:lstStyle/>
          <a:p>
            <a:r>
              <a:rPr lang="fr-FR" sz="900" dirty="0"/>
              <a:t>Quel est le «minimal pitch» de votre activité? Décrivez-la en un slogan</a:t>
            </a:r>
            <a:endParaRPr lang="en-GB" sz="900" dirty="0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18"/>
          </p:nvPr>
        </p:nvSpPr>
        <p:spPr>
          <a:xfrm>
            <a:off x="5952078" y="3048000"/>
            <a:ext cx="1754326" cy="1447800"/>
          </a:xfrm>
        </p:spPr>
        <p:txBody>
          <a:bodyPr/>
          <a:lstStyle/>
          <a:p>
            <a:r>
              <a:rPr lang="fr-FR" sz="900" dirty="0"/>
              <a:t>Par quels canaux de communication et de distribution touchez-vous vos clients ? </a:t>
            </a:r>
            <a:endParaRPr lang="en-GB" sz="900" dirty="0"/>
          </a:p>
          <a:p>
            <a:endParaRPr lang="en-GB" sz="900" dirty="0">
              <a:latin typeface="Arial" charset="0"/>
            </a:endParaRPr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19"/>
          </p:nvPr>
        </p:nvSpPr>
        <p:spPr>
          <a:xfrm>
            <a:off x="7835806" y="3047763"/>
            <a:ext cx="1754326" cy="1447800"/>
          </a:xfrm>
        </p:spPr>
        <p:txBody>
          <a:bodyPr/>
          <a:lstStyle/>
          <a:p>
            <a:r>
              <a:rPr lang="fr-FR" sz="900" dirty="0"/>
              <a:t>Qui sont vos clients / vos utilisateurs idéaux ?</a:t>
            </a:r>
            <a:endParaRPr lang="en-GB" sz="900" dirty="0"/>
          </a:p>
          <a:p>
            <a:endParaRPr lang="en-GB" sz="900" dirty="0"/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sz="900" dirty="0"/>
              <a:t>Quels sont les coûts (ponctuels et récurrents) liés au lancement et au fonctionnement de votre activité ?</a:t>
            </a:r>
            <a:endParaRPr lang="en-GB" sz="900" dirty="0"/>
          </a:p>
          <a:p>
            <a:endParaRPr lang="en-GB" sz="900" dirty="0"/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sz="900" dirty="0"/>
              <a:t>D’où vient l’argent ? Qui paie ? </a:t>
            </a:r>
            <a:endParaRPr lang="en-GB" sz="900" dirty="0"/>
          </a:p>
          <a:p>
            <a:r>
              <a:rPr lang="fr-FR" sz="900" dirty="0"/>
              <a:t>Combien? </a:t>
            </a:r>
            <a:endParaRPr lang="en-GB" sz="900" dirty="0"/>
          </a:p>
          <a:p>
            <a:r>
              <a:rPr lang="fr-FR" sz="900" dirty="0"/>
              <a:t>Comment? </a:t>
            </a:r>
            <a:endParaRPr lang="en-GB" sz="900" dirty="0"/>
          </a:p>
          <a:p>
            <a:r>
              <a:rPr lang="fr-FR" sz="900" dirty="0"/>
              <a:t>À quelle fréquence?</a:t>
            </a:r>
            <a:r>
              <a:rPr lang="en-GB" sz="900" dirty="0"/>
              <a:t> </a:t>
            </a:r>
          </a:p>
        </p:txBody>
      </p:sp>
      <p:sp>
        <p:nvSpPr>
          <p:cNvPr id="65" name="Text Placeholder 6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GB" dirty="0">
                <a:solidFill>
                  <a:srgbClr val="919191"/>
                </a:solidFill>
              </a:rPr>
              <a:t>Startup</a:t>
            </a:r>
          </a:p>
        </p:txBody>
      </p:sp>
      <p:sp>
        <p:nvSpPr>
          <p:cNvPr id="66" name="Text Placeholder 6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GB" dirty="0">
                <a:solidFill>
                  <a:srgbClr val="919191"/>
                </a:solidFill>
              </a:rPr>
              <a:t>Nom1, Nom2, </a:t>
            </a:r>
            <a:r>
              <a:rPr lang="mr-IN" dirty="0">
                <a:solidFill>
                  <a:srgbClr val="919191"/>
                </a:solidFill>
              </a:rPr>
              <a:t>…</a:t>
            </a:r>
            <a:endParaRPr lang="en-GB" dirty="0">
              <a:solidFill>
                <a:srgbClr val="919191"/>
              </a:solidFill>
            </a:endParaRPr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GB" dirty="0">
                <a:solidFill>
                  <a:srgbClr val="919191"/>
                </a:solidFill>
              </a:rPr>
              <a:t>JJ/MM/AAAA</a:t>
            </a:r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GB" dirty="0">
                <a:solidFill>
                  <a:srgbClr val="919191"/>
                </a:solidFill>
              </a:rPr>
              <a:t>X.Y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47650" y="6457891"/>
            <a:ext cx="94107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00" b="0" i="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Lean Canvas is adapted from The Business Model Canvas (</a:t>
            </a:r>
            <a:r>
              <a:rPr lang="en-GB" sz="700" b="0" i="0" dirty="0">
                <a:solidFill>
                  <a:srgbClr val="808080"/>
                </a:solidFill>
                <a:latin typeface="Arial"/>
                <a:ea typeface="Arial"/>
                <a:cs typeface="Arial"/>
                <a:hlinkClick r:id="rId2"/>
              </a:rPr>
              <a:t>www.businessmodelgeneration.com/canvas</a:t>
            </a:r>
            <a:r>
              <a:rPr lang="en-GB" sz="700" b="0" i="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). 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PowerPoint implementation by: Neos Chronos Limited </a:t>
            </a:r>
            <a:r>
              <a:rPr lang="en-GB" sz="700" dirty="0">
                <a:latin typeface="Arial"/>
                <a:cs typeface="Arial"/>
              </a:rPr>
              <a:t>(</a:t>
            </a:r>
            <a:r>
              <a:rPr lang="en-GB" sz="700" dirty="0">
                <a:latin typeface="Arial"/>
                <a:cs typeface="Arial"/>
                <a:hlinkClick r:id="rId3"/>
              </a:rPr>
              <a:t>https://neoschronos.com</a:t>
            </a:r>
            <a:r>
              <a:rPr lang="en-GB" sz="700" dirty="0">
                <a:latin typeface="Arial"/>
                <a:cs typeface="Arial"/>
              </a:rPr>
              <a:t>). License: </a:t>
            </a:r>
            <a:r>
              <a:rPr lang="mr-IN" sz="700" dirty="0">
                <a:latin typeface="Arial"/>
                <a:cs typeface="Arial"/>
                <a:hlinkClick r:id="rId4"/>
              </a:rPr>
              <a:t>CC BY-SA 3.0</a:t>
            </a:r>
            <a:endParaRPr lang="mr-IN" sz="700" dirty="0">
              <a:latin typeface="Arial"/>
              <a:cs typeface="Arial"/>
            </a:endParaRPr>
          </a:p>
          <a:p>
            <a:endParaRPr lang="en-GB" sz="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5410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 Placeholder 6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GB" dirty="0">
                <a:solidFill>
                  <a:srgbClr val="919191"/>
                </a:solidFill>
              </a:rPr>
              <a:t>Startup</a:t>
            </a:r>
          </a:p>
        </p:txBody>
      </p:sp>
      <p:sp>
        <p:nvSpPr>
          <p:cNvPr id="66" name="Text Placeholder 6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GB" dirty="0">
                <a:solidFill>
                  <a:srgbClr val="919191"/>
                </a:solidFill>
              </a:rPr>
              <a:t>Nom1, Nom2, </a:t>
            </a:r>
            <a:r>
              <a:rPr lang="mr-IN" dirty="0">
                <a:solidFill>
                  <a:srgbClr val="919191"/>
                </a:solidFill>
              </a:rPr>
              <a:t>…</a:t>
            </a:r>
            <a:endParaRPr lang="en-GB" dirty="0">
              <a:solidFill>
                <a:srgbClr val="919191"/>
              </a:solidFill>
            </a:endParaRPr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GB" dirty="0">
                <a:solidFill>
                  <a:srgbClr val="919191"/>
                </a:solidFill>
              </a:rPr>
              <a:t>JJ/MM/AAAA</a:t>
            </a:r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GB" dirty="0">
                <a:solidFill>
                  <a:srgbClr val="919191"/>
                </a:solidFill>
              </a:rPr>
              <a:t>X.Y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47650" y="6457891"/>
            <a:ext cx="94107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00" b="0" i="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Lean Canvas is adapted from The Business Model Canvas (</a:t>
            </a:r>
            <a:r>
              <a:rPr lang="en-GB" sz="700" b="0" i="0" dirty="0">
                <a:solidFill>
                  <a:srgbClr val="808080"/>
                </a:solidFill>
                <a:latin typeface="Arial"/>
                <a:ea typeface="Arial"/>
                <a:cs typeface="Arial"/>
                <a:hlinkClick r:id="rId2"/>
              </a:rPr>
              <a:t>www.businessmodelgeneration.com/canvas</a:t>
            </a:r>
            <a:r>
              <a:rPr lang="en-GB" sz="700" b="0" i="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). 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PowerPoint implementation by: Neos Chronos Limited </a:t>
            </a:r>
            <a:r>
              <a:rPr lang="en-GB" sz="700" dirty="0">
                <a:latin typeface="Arial"/>
                <a:cs typeface="Arial"/>
              </a:rPr>
              <a:t>(</a:t>
            </a:r>
            <a:r>
              <a:rPr lang="en-GB" sz="700" dirty="0">
                <a:latin typeface="Arial"/>
                <a:cs typeface="Arial"/>
                <a:hlinkClick r:id="rId3"/>
              </a:rPr>
              <a:t>https://neoschronos.com</a:t>
            </a:r>
            <a:r>
              <a:rPr lang="en-GB" sz="700" dirty="0">
                <a:latin typeface="Arial"/>
                <a:cs typeface="Arial"/>
              </a:rPr>
              <a:t>). License: </a:t>
            </a:r>
            <a:r>
              <a:rPr lang="mr-IN" sz="700" dirty="0">
                <a:latin typeface="Arial"/>
                <a:cs typeface="Arial"/>
                <a:hlinkClick r:id="rId4"/>
              </a:rPr>
              <a:t>CC BY-SA 3.0</a:t>
            </a:r>
            <a:endParaRPr lang="mr-IN" sz="700" dirty="0">
              <a:latin typeface="Arial"/>
              <a:cs typeface="Arial"/>
            </a:endParaRPr>
          </a:p>
          <a:p>
            <a:endParaRPr lang="en-GB" sz="700" dirty="0">
              <a:latin typeface="Arial"/>
              <a:cs typeface="Arial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sz="9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sz="90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sz="9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sz="90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 sz="90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309424" y="3048000"/>
            <a:ext cx="1754326" cy="1447800"/>
          </a:xfrm>
        </p:spPr>
        <p:txBody>
          <a:bodyPr/>
          <a:lstStyle/>
          <a:p>
            <a:r>
              <a:rPr lang="fr-FR" sz="900" dirty="0"/>
              <a:t>Comment ces problèmes sont-ils actuellement résolus?</a:t>
            </a:r>
            <a:endParaRPr lang="en-GB" sz="900" dirty="0"/>
          </a:p>
          <a:p>
            <a:endParaRPr lang="en-GB" sz="9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2196704" y="3048000"/>
            <a:ext cx="1754326" cy="1447800"/>
          </a:xfrm>
        </p:spPr>
        <p:txBody>
          <a:bodyPr/>
          <a:lstStyle/>
          <a:p>
            <a:endParaRPr lang="en-GB" sz="90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072615" y="3048000"/>
            <a:ext cx="1754326" cy="1447800"/>
          </a:xfrm>
        </p:spPr>
        <p:txBody>
          <a:bodyPr/>
          <a:lstStyle/>
          <a:p>
            <a:endParaRPr lang="en-GB" sz="9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8"/>
          </p:nvPr>
        </p:nvSpPr>
        <p:spPr>
          <a:xfrm>
            <a:off x="5952078" y="3048000"/>
            <a:ext cx="1754326" cy="1447800"/>
          </a:xfrm>
        </p:spPr>
        <p:txBody>
          <a:bodyPr/>
          <a:lstStyle/>
          <a:p>
            <a:endParaRPr lang="en-GB" sz="90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9"/>
          </p:nvPr>
        </p:nvSpPr>
        <p:spPr>
          <a:xfrm>
            <a:off x="7835806" y="3047763"/>
            <a:ext cx="1754326" cy="1447800"/>
          </a:xfrm>
        </p:spPr>
        <p:txBody>
          <a:bodyPr/>
          <a:lstStyle/>
          <a:p>
            <a:endParaRPr lang="en-GB" sz="90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 sz="90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 sz="900"/>
          </a:p>
        </p:txBody>
      </p:sp>
    </p:spTree>
    <p:extLst>
      <p:ext uri="{BB962C8B-B14F-4D97-AF65-F5344CB8AC3E}">
        <p14:creationId xmlns:p14="http://schemas.microsoft.com/office/powerpoint/2010/main" val="3691384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os Chronos">
      <a:dk1>
        <a:srgbClr val="444444"/>
      </a:dk1>
      <a:lt1>
        <a:sysClr val="window" lastClr="FFFFFF"/>
      </a:lt1>
      <a:dk2>
        <a:srgbClr val="222222"/>
      </a:dk2>
      <a:lt2>
        <a:srgbClr val="F3F3F3"/>
      </a:lt2>
      <a:accent1>
        <a:srgbClr val="669933"/>
      </a:accent1>
      <a:accent2>
        <a:srgbClr val="38BEEA"/>
      </a:accent2>
      <a:accent3>
        <a:srgbClr val="EA38C0"/>
      </a:accent3>
      <a:accent4>
        <a:srgbClr val="EABB38"/>
      </a:accent4>
      <a:accent5>
        <a:srgbClr val="788C92"/>
      </a:accent5>
      <a:accent6>
        <a:srgbClr val="EA6238"/>
      </a:accent6>
      <a:hlink>
        <a:srgbClr val="787828"/>
      </a:hlink>
      <a:folHlink>
        <a:srgbClr val="9AA2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276</Words>
  <Application>Microsoft Macintosh PowerPoint</Application>
  <PresentationFormat>A4 Paper (210x297 mm)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</vt:lpstr>
      <vt:lpstr>Office Theme</vt:lpstr>
      <vt:lpstr>PowerPoint Presentation</vt:lpstr>
      <vt:lpstr>PowerPoint Presentation</vt:lpstr>
    </vt:vector>
  </TitlesOfParts>
  <Manager/>
  <Company>Neos Chronos Limited</Company>
  <LinksUpToDate>false</LinksUpToDate>
  <SharedDoc>false</SharedDoc>
  <HyperlinkBase>https://neoschronos.com/assets/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Lean Canvas Template en Francais PPT</dc:title>
  <dc:subject/>
  <dc:creator>Thomas Papanikolaou</dc:creator>
  <cp:keywords>Lean Canvas Template, Francais, Free, Template, Powerpoint, ppt, pptx, Français,French</cp:keywords>
  <dc:description>Lean Canvas is adapted from The Business Model Canvas (www.businessmodelgeneration.com/canvas). This work is licensed under the Creative Commons Attribution-Share Alike 3.0 Unported License.</dc:description>
  <cp:lastModifiedBy>Dr. Thomas Papanikolaou</cp:lastModifiedBy>
  <cp:revision>35</cp:revision>
  <cp:lastPrinted>2019-04-01T19:25:48Z</cp:lastPrinted>
  <dcterms:created xsi:type="dcterms:W3CDTF">2019-04-01T16:49:19Z</dcterms:created>
  <dcterms:modified xsi:type="dcterms:W3CDTF">2021-10-21T15:00:06Z</dcterms:modified>
  <cp:category>PowerPoint Template PPT</cp:category>
</cp:coreProperties>
</file>