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49494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77" autoAdjust="0"/>
    <p:restoredTop sz="99472" autoAdjust="0"/>
  </p:normalViewPr>
  <p:slideViewPr>
    <p:cSldViewPr snapToObjects="1">
      <p:cViewPr varScale="1">
        <p:scale>
          <a:sx n="139" d="100"/>
          <a:sy n="139" d="100"/>
        </p:scale>
        <p:origin x="1048" y="16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 Model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149000"/>
            <a:ext cx="1754326" cy="3346562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="0" i="0" baseline="0"/>
            </a:lvl1pPr>
          </a:lstStyle>
          <a:p>
            <a:pPr lvl="0"/>
            <a:r>
              <a:rPr lang="pt-PT" noProof="0" dirty="0"/>
              <a:t>Quem são nossos Parceiros Chave? Quem são nossos principais fornecedores? Quais Recursos Chave estamos adquirindo dos parceiros? Quais Atividades Chave os parceiros realizam?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MOTIVAÇÕES PARA PARCERIAS: Otimização e economia, Redução de risco e incerteza, Aquisição de recursos e atividades específicas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149000"/>
            <a:ext cx="17543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Quais Atividades Chave nossas Propostas de Valor exigem? Nossos Canais de Distribuição? Relacionamento com Clientes? Fontes de Receita?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CATEGORIAS:</a:t>
            </a:r>
            <a:br>
              <a:rPr lang="pt-PT" noProof="0" dirty="0"/>
            </a:br>
            <a:r>
              <a:rPr lang="pt-PT" noProof="0" dirty="0"/>
              <a:t>Produção, Resolução de Problemas, Plataforma/Rede 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148999"/>
            <a:ext cx="1754326" cy="3346562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Que valor entregamos ao cliente? Qual dos problemas do nosso cliente estamos ajudando a resolver? Quais pacotes de produtos e serviços estamos oferecendo para cada Segmento de Cliente? Quais necessidades dos clientes estamos satisfazendo?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CARACTERÍSTICAS: Novidade, Desempenho, Personalização, “Fazer o Trabalho”, Design, Marca/Status, Preço, Redução de Custos, Redução de Risco, Acessibilidade, Conveniência/Usabilidade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148999"/>
            <a:ext cx="1754326" cy="1437068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Que tipo de relacionamento cada Segmento de Cliente espera que estabeleçamos e mantenhamos com eles? Quais relacionamentos já estabelecemos? Como eles estão integrados com o restante do nosso modelo de negócios? Qual é o custo deles?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148999"/>
            <a:ext cx="1754326" cy="3346562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Para quem estamos criando valor? Quem são nossos clientes mais importantes? Nossa base de clientes é um Mercado de Massa, Mercado de Nicho, Segmentado, Diversificado ou Plataforma Multilateral?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Quais Recursos Chave nossas Propostas de Valor exigem? Nossos Canais de Distribuição? Relacionamento com Clientes? Fontes de Receita?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TIPOS DE RECURSOS: Físicos, Intelectuais (marca, patentes, direitos autorais, dados), Humanos, Financeiros 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Por quais Canais nossos Segmentos de Clientes desejam ser alcançados? Como estamos alcançando-os agora? Como nossos Canais estão integrados? Quais funcionam melhor? Quais são mais eficientes em termos de custo? Como estamos integrando-os às rotinas dos clientes?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Quais são os custos mais importantes inerentes ao nosso modelo de negócios? Quais Recursos Chave são mais caros? Quais Atividades Chave são mais caras?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SEU NEGÓCIO É MAIS: Orientado para Custos (estrutura de custos mais enxuta, proposição de valor de baixo preço, máxima automação, terceirização extensiva), Orientado para Valor (focado na criação de valor, proposição de valor premium).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CARACTERÍSTICAS DE EXEMPLO: Custos Fixos (salários, aluguéis, utilidades), Custos Variáveis, Economias de escala, Economias de escopo</a:t>
            </a:r>
          </a:p>
          <a:p>
            <a:pPr lvl="0"/>
            <a:endParaRPr lang="pt-PT" noProof="0" dirty="0" err="1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pt-PT" noProof="0" dirty="0"/>
              <a:t>Por qual valor nossos clientes estão realmente dispostos a pagar? Pelo que eles pagam atualmente? Como estão pagando atualmente? Como prefeririam pagar? Quanto cada Fonte de Receita contribui para a receita total?</a:t>
            </a:r>
            <a:br>
              <a:rPr lang="pt-PT" noProof="0" dirty="0"/>
            </a:br>
            <a:br>
              <a:rPr lang="pt-PT" noProof="0" dirty="0"/>
            </a:br>
            <a:r>
              <a:rPr lang="pt-PT" noProof="0" dirty="0"/>
              <a:t>TIPOS: Venda de ativos, Taxa de uso, Taxas de assinatura, Empréstimo/Aluguel/Leasing, Licenciamento, Taxas de corretagem, Publicidade</a:t>
            </a:r>
            <a:br>
              <a:rPr lang="pt-PT" noProof="0" dirty="0"/>
            </a:br>
            <a:r>
              <a:rPr lang="pt-PT" noProof="0" dirty="0"/>
              <a:t>PREÇOS FIXOS: Preço de tabela, Dependente das características do produto, Dependente do segmento de cliente, Dependente do volume</a:t>
            </a:r>
            <a:br>
              <a:rPr lang="pt-PT" noProof="0" dirty="0"/>
            </a:br>
            <a:r>
              <a:rPr lang="pt-PT" noProof="0" dirty="0"/>
              <a:t>PREÇOS DINÂMICOS: Negociação (barganha), Gestão de rendimento, Mercado em tempo real</a:t>
            </a:r>
          </a:p>
          <a:p>
            <a:pPr lvl="0"/>
            <a:endParaRPr lang="pt-PT" noProof="0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pt-PT" noProof="0"/>
              <a:t>Empressa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pt-PT" noProof="0"/>
              <a:t>Nome1, Nome2, …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pt-PT" noProof="0"/>
              <a:t>DD/MM/AAAA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pt-PT" noProof="0"/>
              <a:t>X.Y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8" y="762000"/>
            <a:ext cx="9405865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571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noProof="0">
                <a:latin typeface="Arial"/>
                <a:cs typeface="Arial"/>
              </a:rPr>
              <a:t>Business Model 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b="0" i="1" noProof="0" dirty="0">
                <a:latin typeface="Arial"/>
                <a:cs typeface="Arial"/>
              </a:rPr>
              <a:t>Projetado para: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b="0" i="1" noProof="0" dirty="0">
                <a:latin typeface="Arial"/>
                <a:cs typeface="Arial"/>
              </a:rPr>
              <a:t>Projetado por: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b="0" i="1" noProof="0" dirty="0">
                <a:latin typeface="Arial"/>
                <a:cs typeface="Arial"/>
              </a:rPr>
              <a:t>Data: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b="0" i="1" noProof="0" dirty="0">
                <a:latin typeface="Arial"/>
                <a:cs typeface="Arial"/>
              </a:rPr>
              <a:t>Versão: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Parceiros Chave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Estrutura de Custos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Atividades Chave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Recursos Chave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baseline="0" noProof="0">
                <a:latin typeface="Arial"/>
                <a:cs typeface="Arial"/>
              </a:rPr>
              <a:t>Propostas de Valor</a:t>
            </a:r>
            <a:endParaRPr lang="pt-PT" sz="1000" b="1" noProof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83918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Relacionamento com Clientes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Canais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Segmentos de Clientes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1000" b="1" noProof="0">
                <a:latin typeface="Arial"/>
                <a:cs typeface="Arial"/>
              </a:rPr>
              <a:t>Fluxos de receita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/>
          </a:p>
        </p:txBody>
      </p:sp>
      <p:pic>
        <p:nvPicPr>
          <p:cNvPr id="34" name="Picture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17400" y="706985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4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5000" y="711863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16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706985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7"/>
          <p:cNvPicPr>
            <a:picLocks noChangeAspect="1"/>
          </p:cNvPicPr>
          <p:nvPr userDrawn="1"/>
        </p:nvPicPr>
        <p:blipFill>
          <a:blip r:embed="rId6" cstate="print"/>
          <a:srcRect l="11171"/>
          <a:stretch>
            <a:fillRect/>
          </a:stretch>
        </p:blipFill>
        <p:spPr bwMode="auto">
          <a:xfrm>
            <a:off x="6269400" y="4495800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9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7600" y="706985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0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71600" y="706800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1"/>
          <p:cNvPicPr>
            <a:picLocks noChangeAspect="1"/>
          </p:cNvPicPr>
          <p:nvPr userDrawn="1"/>
        </p:nvPicPr>
        <p:blipFill>
          <a:blip r:embed="rId9" cstate="print"/>
          <a:srcRect t="8025" r="6839"/>
          <a:stretch>
            <a:fillRect/>
          </a:stretch>
        </p:blipFill>
        <p:spPr bwMode="auto">
          <a:xfrm>
            <a:off x="1676400" y="4495800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5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98000" y="2590800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18"/>
          <p:cNvPicPr>
            <a:picLocks noChangeAspect="1"/>
          </p:cNvPicPr>
          <p:nvPr userDrawn="1"/>
        </p:nvPicPr>
        <p:blipFill>
          <a:blip r:embed="rId11" cstate="print"/>
          <a:srcRect b="6728"/>
          <a:stretch>
            <a:fillRect/>
          </a:stretch>
        </p:blipFill>
        <p:spPr bwMode="auto">
          <a:xfrm>
            <a:off x="3297600" y="2590800"/>
            <a:ext cx="3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PT">
                <a:solidFill>
                  <a:srgbClr val="949494"/>
                </a:solidFill>
                <a:latin typeface="Arial" charset="0"/>
              </a:rPr>
              <a:t>Quem são nossos Parceiros Chave? Quem são nossos principais fornecedores? Quais Recursos Chave estamos adquirindo dos parceiros? Quais Atividades Chave os parceiros realizam?</a:t>
            </a:r>
          </a:p>
          <a:p>
            <a:endParaRPr lang="pt-PT">
              <a:solidFill>
                <a:srgbClr val="949494"/>
              </a:solidFill>
              <a:latin typeface="Arial" charset="0"/>
            </a:endParaRPr>
          </a:p>
          <a:p>
            <a:r>
              <a:rPr lang="pt-PT">
                <a:solidFill>
                  <a:srgbClr val="949494"/>
                </a:solidFill>
                <a:latin typeface="Arial" charset="0"/>
              </a:rPr>
              <a:t>MOTIVAÇÕES PARA PARCERIAS: Otimização e economia, Redução de risco e incerteza, Aquisição de recursos e atividades específicas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Quais Atividades Chave nossas Propostas de Valor exigem? Nossos Canais de Distribuição? Relacionamento com Clientes? Fontes de Receita?</a:t>
            </a:r>
          </a:p>
          <a:p>
            <a:endParaRPr lang="pt-PT">
              <a:solidFill>
                <a:schemeClr val="tx2">
                  <a:lumMod val="50000"/>
                  <a:lumOff val="50000"/>
                </a:schemeClr>
              </a:solidFill>
              <a:latin typeface="Arial" charset="0"/>
            </a:endParaRPr>
          </a:p>
          <a:p>
            <a:r>
              <a:rPr lang="pt-PT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CATEGORIAS:</a:t>
            </a:r>
          </a:p>
          <a:p>
            <a:r>
              <a:rPr lang="pt-PT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Produção, Resolução de Problemas, Plataforma/Rede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PT">
                <a:solidFill>
                  <a:srgbClr val="949494"/>
                </a:solidFill>
              </a:rPr>
              <a:t>Que valor entregamos ao cliente? Qual dos problemas do nosso cliente estamos ajudando a resolver? Quais pacotes de produtos e serviços estamos oferecendo para cada Segmento de Cliente? Quais necessidades dos clientes estamos satisfazendo?</a:t>
            </a:r>
          </a:p>
          <a:p>
            <a:endParaRPr lang="pt-PT">
              <a:solidFill>
                <a:srgbClr val="949494"/>
              </a:solidFill>
            </a:endParaRPr>
          </a:p>
          <a:p>
            <a:r>
              <a:rPr lang="pt-PT">
                <a:solidFill>
                  <a:srgbClr val="949494"/>
                </a:solidFill>
              </a:rPr>
              <a:t>CARACTERÍSTICAS: Novidade, Desempenho, Personalização, “Fazer o Trabalho”, Design, Marca/Status, Preço, Redução de Custos, Redução de Risco, Acessibilidade, Conveniência/Usabilidade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>
                <a:solidFill>
                  <a:srgbClr val="949494"/>
                </a:solidFill>
              </a:rPr>
              <a:t>Que tipo de relacionamento cada Segmento de Cliente espera que estabeleçamos e mantenhamos com eles? Quais relacionamentos já estabelecemos? Como eles estão integrados com o restante do nosso modelo de negócios? Qual é o custo deles?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Para quem estamos criando valor? Quem são nossos clientes mais importantes? Nossa base de clientes é um Mercado de Massa, Mercado de Nicho, Segmentado, Diversificado ou Plataforma Multilateral?</a:t>
            </a:r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t-PT">
                <a:solidFill>
                  <a:srgbClr val="949494"/>
                </a:solidFill>
              </a:rPr>
              <a:t>Quais Recursos Chave nossas Propostas de Valor exigem? Nossos Canais de Distribuição? Relacionamento com Clientes? Fontes de Receita?</a:t>
            </a:r>
          </a:p>
          <a:p>
            <a:endParaRPr lang="pt-PT">
              <a:solidFill>
                <a:srgbClr val="949494"/>
              </a:solidFill>
            </a:endParaRPr>
          </a:p>
          <a:p>
            <a:r>
              <a:rPr lang="pt-PT">
                <a:solidFill>
                  <a:srgbClr val="949494"/>
                </a:solidFill>
              </a:rPr>
              <a:t>TIPOS DE RECURSOS: Físicos, Intelectuais (marca, patentes, direitos autorais, dados), Humanos, Financeiros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PT">
                <a:solidFill>
                  <a:srgbClr val="949494"/>
                </a:solidFill>
              </a:rPr>
              <a:t>Por quais Canais nossos Segmentos de Clientes desejam ser alcançados? Como estamos alcançando-os agora? Como nossos Canais estão integrados? Quais funcionam melhor? Quais são mais eficientes em termos de custo? Como estamos integrando-os às rotinas dos clientes?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Quais são os custos mais importantes inerentes ao nosso modelo de negócios? Quais Recursos Chave são mais caros? Quais Atividades Chave são mais caras?</a:t>
            </a:r>
          </a:p>
          <a:p>
            <a:endParaRPr lang="pt-PT" dirty="0">
              <a:solidFill>
                <a:schemeClr val="tx2">
                  <a:lumMod val="50000"/>
                  <a:lumOff val="50000"/>
                </a:schemeClr>
              </a:solidFill>
              <a:latin typeface="Arial" charset="0"/>
            </a:endParaRPr>
          </a:p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SEU NEGÓCIO É MAIS: Orientado para Custos (estrutura de custos mais enxuta, proposição de valor de baixo preço, máxima automação, terceirização extensiva), Orientado para Valor (focado na criação de valor, proposição de valor premium).</a:t>
            </a:r>
          </a:p>
          <a:p>
            <a:endParaRPr lang="pt-PT" dirty="0">
              <a:solidFill>
                <a:schemeClr val="tx2">
                  <a:lumMod val="50000"/>
                  <a:lumOff val="50000"/>
                </a:schemeClr>
              </a:solidFill>
              <a:latin typeface="Arial" charset="0"/>
            </a:endParaRPr>
          </a:p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CARACTERÍSTICAS DE EXEMPLO: Custos Fixos (salários, aluguéis, utilidades), Custos Variáveis, Economias de escala, Economias de escopo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Por qual valor nossos clientes estão realmente dispostos a pagar? Pelo que eles pagam atualmente? Como estão pagando atualmente? Como prefeririam pagar? Quanto cada Fonte de Receita contribui para a receita total?</a:t>
            </a:r>
          </a:p>
          <a:p>
            <a:endParaRPr lang="pt-PT" dirty="0">
              <a:solidFill>
                <a:schemeClr val="tx2">
                  <a:lumMod val="50000"/>
                  <a:lumOff val="50000"/>
                </a:schemeClr>
              </a:solidFill>
              <a:latin typeface="Arial" charset="0"/>
            </a:endParaRPr>
          </a:p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TIPOS: Venda de ativos, Taxa de uso, Taxas de assinatura, Empréstimo/Aluguel/Leasing, Licenciamento, Taxas de corretagem, Publicidade</a:t>
            </a:r>
          </a:p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PREÇOS FIXOS: Preço de tabela, Dependente das características do produto, Dependente do segmento de cliente, Dependente do volume</a:t>
            </a:r>
          </a:p>
          <a:p>
            <a:r>
              <a:rPr lang="pt-PT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PREÇOS DINÂMICOS: Negociação (barganha), Gestão de rendimento, Mercado em tempo real</a:t>
            </a:r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pt-PT">
                <a:solidFill>
                  <a:srgbClr val="919191"/>
                </a:solidFill>
                <a:latin typeface="Arial" charset="0"/>
              </a:rPr>
              <a:t>Empressa</a:t>
            </a: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pt-PT">
                <a:solidFill>
                  <a:srgbClr val="919191"/>
                </a:solidFill>
                <a:latin typeface="Arial" charset="0"/>
              </a:rPr>
              <a:t>Nome1, Nome2, …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pt-PT">
                <a:solidFill>
                  <a:srgbClr val="919191"/>
                </a:solidFill>
                <a:latin typeface="Arial" charset="0"/>
              </a:rPr>
              <a:t>DD/MM/AAAA</a:t>
            </a:r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pt-PT">
                <a:solidFill>
                  <a:srgbClr val="919191"/>
                </a:solidFill>
              </a:rPr>
              <a:t>X.Y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700" b="0" i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Designed by: The Business Model Foundry (</a:t>
            </a:r>
            <a:r>
              <a:rPr lang="pt-PT" sz="700" b="0" i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pt-PT" sz="700" b="0" i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pt-PT" sz="70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pt-PT" sz="700">
                <a:latin typeface="Arial"/>
                <a:cs typeface="Arial"/>
              </a:rPr>
              <a:t>(</a:t>
            </a:r>
            <a:r>
              <a:rPr lang="pt-PT" sz="700">
                <a:latin typeface="Arial"/>
                <a:cs typeface="Arial"/>
                <a:hlinkClick r:id="rId3"/>
              </a:rPr>
              <a:t>https://neoschronos.com</a:t>
            </a:r>
            <a:r>
              <a:rPr lang="pt-PT" sz="700">
                <a:latin typeface="Arial"/>
                <a:cs typeface="Arial"/>
              </a:rPr>
              <a:t>). License: </a:t>
            </a:r>
            <a:r>
              <a:rPr lang="pt-PT" sz="700">
                <a:latin typeface="Arial"/>
                <a:cs typeface="Arial"/>
                <a:hlinkClick r:id="rId4"/>
              </a:rPr>
              <a:t>CC BY-SA 3.0</a:t>
            </a:r>
            <a:endParaRPr lang="pt-PT" sz="700">
              <a:latin typeface="Arial"/>
              <a:cs typeface="Arial"/>
            </a:endParaRPr>
          </a:p>
          <a:p>
            <a:endParaRPr lang="pt-PT" sz="7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4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 dirty="0">
              <a:solidFill>
                <a:srgbClr val="919191"/>
              </a:solidFill>
              <a:latin typeface="Arial" charset="0"/>
            </a:endParaRP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GB" dirty="0">
              <a:solidFill>
                <a:srgbClr val="919191"/>
              </a:solidFill>
              <a:latin typeface="Arial" charset="0"/>
            </a:endParaRP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 dirty="0">
              <a:solidFill>
                <a:srgbClr val="919191"/>
              </a:solidFill>
              <a:latin typeface="Arial" charset="0"/>
            </a:endParaRPr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 dirty="0">
              <a:solidFill>
                <a:srgbClr val="91919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Designed by: The Business Model Foundry (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 dirty="0">
              <a:solidFill>
                <a:srgbClr val="949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5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589</Words>
  <Application>Microsoft Macintosh PowerPoint</Application>
  <PresentationFormat>A4 Paper (210x297 mm)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Canvas em Portugues PPTX</dc:title>
  <dc:subject/>
  <dc:creator>Thomas Papanikolaou</dc:creator>
  <cp:keywords>Business Model Canvas, Template, Modelo, Powerpoint, pptx, Portugues, Free</cp:keywords>
  <dc:description>The Business Model Canvas (www.businessmodelgeneration.com/canvas). This work is licensed under the Creative Commons Attribution-Share Alike 3.0 Unported License.</dc:description>
  <cp:lastModifiedBy>Dr. Thomas Papanikolaou</cp:lastModifiedBy>
  <cp:revision>53</cp:revision>
  <cp:lastPrinted>2019-04-01T19:25:48Z</cp:lastPrinted>
  <dcterms:created xsi:type="dcterms:W3CDTF">2019-04-01T16:49:19Z</dcterms:created>
  <dcterms:modified xsi:type="dcterms:W3CDTF">2024-06-13T11:13:13Z</dcterms:modified>
  <cp:category>PowerPoint Template PPTX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Neos Chronos</vt:lpwstr>
  </property>
  <property fmtid="{D5CDD505-2E9C-101B-9397-08002B2CF9AE}" pid="3" name="Source">
    <vt:lpwstr>https://neoschronos.com/assets/business-model-canvas.pptx</vt:lpwstr>
  </property>
  <property fmtid="{D5CDD505-2E9C-101B-9397-08002B2CF9AE}" pid="4" name="Checked by">
    <vt:lpwstr>Thomas Papanikolaou</vt:lpwstr>
  </property>
</Properties>
</file>