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444444"/>
    <a:srgbClr val="F1F1F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62" autoAdjust="0"/>
    <p:restoredTop sz="99472" autoAdjust="0"/>
  </p:normalViewPr>
  <p:slideViewPr>
    <p:cSldViewPr snapToGrid="0" snapToObjects="1">
      <p:cViewPr varScale="1">
        <p:scale>
          <a:sx n="124" d="100"/>
          <a:sy n="124" d="100"/>
        </p:scale>
        <p:origin x="1416" y="168"/>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usiness Model Canvas">
    <p:spTree>
      <p:nvGrpSpPr>
        <p:cNvPr id="1" name=""/>
        <p:cNvGrpSpPr/>
        <p:nvPr/>
      </p:nvGrpSpPr>
      <p:grpSpPr>
        <a:xfrm>
          <a:off x="0" y="0"/>
          <a:ext cx="0" cy="0"/>
          <a:chOff x="0" y="0"/>
          <a:chExt cx="0" cy="0"/>
        </a:xfrm>
      </p:grpSpPr>
      <p:sp>
        <p:nvSpPr>
          <p:cNvPr id="9" name="Text Placeholder 8"/>
          <p:cNvSpPr>
            <a:spLocks noGrp="1"/>
          </p:cNvSpPr>
          <p:nvPr>
            <p:ph type="body" sz="quarter" idx="10" hasCustomPrompt="1"/>
          </p:nvPr>
        </p:nvSpPr>
        <p:spPr>
          <a:xfrm>
            <a:off x="309424" y="1066799"/>
            <a:ext cx="1754326" cy="3428763"/>
          </a:xfrm>
          <a:prstGeom prst="rect">
            <a:avLst/>
          </a:prstGeom>
          <a:solidFill>
            <a:srgbClr val="FFFFFF"/>
          </a:solidFill>
        </p:spPr>
        <p:txBody>
          <a:bodyPr vert="horz"/>
          <a:lstStyle>
            <a:lvl1pPr marL="0" indent="0">
              <a:lnSpc>
                <a:spcPct val="100000"/>
              </a:lnSpc>
              <a:buNone/>
              <a:defRPr lang="fr-FR" sz="900" kern="1200" baseline="0" noProof="0" dirty="0">
                <a:solidFill>
                  <a:schemeClr val="tx2">
                    <a:lumMod val="50000"/>
                    <a:lumOff val="50000"/>
                  </a:schemeClr>
                </a:solidFill>
                <a:latin typeface="Arial"/>
                <a:ea typeface="+mn-ea"/>
                <a:cs typeface="Arial"/>
              </a:defRPr>
            </a:lvl1pPr>
          </a:lstStyle>
          <a:p>
            <a:pPr lvl="0"/>
            <a:r>
              <a:rPr lang="fr-FR" noProof="0" dirty="0"/>
              <a:t>Qui sont nos partenaires clés? Qui sont nos principaux fournisseurs? Quelles ressources clés obtenons-nous de nos partenaires? Quelles activités clés les partenaires réalisent-ils?</a:t>
            </a:r>
            <a:br>
              <a:rPr lang="fr-FR" noProof="0" dirty="0"/>
            </a:br>
            <a:br>
              <a:rPr lang="fr-FR" noProof="0" dirty="0"/>
            </a:br>
            <a:r>
              <a:rPr lang="fr-FR" noProof="0" dirty="0"/>
              <a:t>MOTIVATIONS POUR DES PARTENARIATS:</a:t>
            </a:r>
            <a:br>
              <a:rPr lang="fr-FR" noProof="0" dirty="0"/>
            </a:br>
            <a:r>
              <a:rPr lang="fr-FR" noProof="0" dirty="0"/>
              <a:t>Optimisation et économie, Réduction du risque et de l'incertitude, Acquisition de ressources et d'activités particulières </a:t>
            </a:r>
          </a:p>
        </p:txBody>
      </p:sp>
      <p:sp>
        <p:nvSpPr>
          <p:cNvPr id="10" name="Text Placeholder 8"/>
          <p:cNvSpPr>
            <a:spLocks noGrp="1"/>
          </p:cNvSpPr>
          <p:nvPr>
            <p:ph type="body" sz="quarter" idx="11" hasCustomPrompt="1"/>
          </p:nvPr>
        </p:nvSpPr>
        <p:spPr>
          <a:xfrm>
            <a:off x="2185335" y="1066800"/>
            <a:ext cx="1754326" cy="1530000"/>
          </a:xfrm>
          <a:prstGeom prst="rect">
            <a:avLst/>
          </a:prstGeom>
          <a:solidFill>
            <a:srgbClr val="FFFFFF"/>
          </a:solidFill>
        </p:spPr>
        <p:txBody>
          <a:bodyPr vert="horz"/>
          <a:lstStyle>
            <a:lvl1pPr marL="0" indent="0">
              <a:lnSpc>
                <a:spcPct val="80000"/>
              </a:lnSpc>
              <a:buNone/>
              <a:defRPr lang="fr-FR" sz="900" kern="1200" baseline="0" noProof="0" dirty="0">
                <a:solidFill>
                  <a:schemeClr val="tx2">
                    <a:lumMod val="50000"/>
                    <a:lumOff val="50000"/>
                  </a:schemeClr>
                </a:solidFill>
                <a:latin typeface="Arial"/>
                <a:ea typeface="+mn-ea"/>
                <a:cs typeface="Arial"/>
              </a:defRPr>
            </a:lvl1pPr>
          </a:lstStyle>
          <a:p>
            <a:pPr lvl="0"/>
            <a:r>
              <a:rPr lang="fr-FR" noProof="0" dirty="0"/>
              <a:t>Quelles sont les activités clés requises par nos propositions de valeur? Nos canaux de distribution? Relation client? Flux de revenus?</a:t>
            </a:r>
            <a:br>
              <a:rPr lang="fr-FR" noProof="0" dirty="0"/>
            </a:br>
            <a:br>
              <a:rPr lang="fr-FR" noProof="0" dirty="0"/>
            </a:br>
            <a:r>
              <a:rPr lang="fr-FR" noProof="0" dirty="0"/>
              <a:t>CATÉGORIES:</a:t>
            </a:r>
            <a:br>
              <a:rPr lang="fr-FR" noProof="0" dirty="0"/>
            </a:br>
            <a:r>
              <a:rPr lang="fr-FR" noProof="0" dirty="0"/>
              <a:t>Production, Résolution de problèmes, Plateforme / Réseau </a:t>
            </a:r>
          </a:p>
        </p:txBody>
      </p:sp>
      <p:sp>
        <p:nvSpPr>
          <p:cNvPr id="11" name="Text Placeholder 8"/>
          <p:cNvSpPr>
            <a:spLocks noGrp="1"/>
          </p:cNvSpPr>
          <p:nvPr>
            <p:ph type="body" sz="quarter" idx="12" hasCustomPrompt="1"/>
          </p:nvPr>
        </p:nvSpPr>
        <p:spPr>
          <a:xfrm>
            <a:off x="4067689" y="1066800"/>
            <a:ext cx="1754326" cy="3428762"/>
          </a:xfrm>
          <a:prstGeom prst="rect">
            <a:avLst/>
          </a:prstGeom>
          <a:solidFill>
            <a:srgbClr val="FFFFFF"/>
          </a:solidFill>
        </p:spPr>
        <p:txBody>
          <a:bodyPr vert="horz"/>
          <a:lstStyle>
            <a:lvl1pPr marL="0" indent="0">
              <a:lnSpc>
                <a:spcPct val="80000"/>
              </a:lnSpc>
              <a:buNone/>
              <a:defRPr lang="fr-FR" sz="900" kern="1200" baseline="0" noProof="0" dirty="0">
                <a:solidFill>
                  <a:schemeClr val="tx2">
                    <a:lumMod val="50000"/>
                    <a:lumOff val="50000"/>
                  </a:schemeClr>
                </a:solidFill>
                <a:latin typeface="Arial"/>
                <a:ea typeface="+mn-ea"/>
                <a:cs typeface="Arial"/>
              </a:defRPr>
            </a:lvl1pPr>
          </a:lstStyle>
          <a:p>
            <a:pPr marL="0" lvl="0" indent="0" algn="l" defTabSz="457200" rtl="0" eaLnBrk="1" latinLnBrk="0" hangingPunct="1">
              <a:lnSpc>
                <a:spcPct val="80000"/>
              </a:lnSpc>
              <a:spcBef>
                <a:spcPct val="20000"/>
              </a:spcBef>
              <a:buFont typeface="Arial"/>
              <a:buNone/>
            </a:pPr>
            <a:r>
              <a:rPr lang="fr-FR" noProof="0" dirty="0"/>
              <a:t>Quelle valeur offrons-nous au client? Quels problèmes de clients aidons-nous à résoudre? Quels ensembles de produits et services offrons-nous à chaque segment de clientèle? Quels sont les besoins des clients que nous satisfaisons?</a:t>
            </a:r>
            <a:br>
              <a:rPr lang="fr-FR" noProof="0" dirty="0"/>
            </a:br>
            <a:br>
              <a:rPr lang="fr-FR" noProof="0" dirty="0"/>
            </a:br>
            <a:r>
              <a:rPr lang="fr-FR" noProof="0" dirty="0"/>
              <a:t>CARACTÉRISTIQUES: nouveauté, performances, personnalisation, "Réussir le travail", design, marque / statut, prix, réduction des coûts, réduction des risques, accessibilité, commodité / facilité d'utilisation </a:t>
            </a:r>
          </a:p>
        </p:txBody>
      </p:sp>
      <p:sp>
        <p:nvSpPr>
          <p:cNvPr id="12" name="Text Placeholder 8"/>
          <p:cNvSpPr>
            <a:spLocks noGrp="1"/>
          </p:cNvSpPr>
          <p:nvPr>
            <p:ph type="body" sz="quarter" idx="13" hasCustomPrompt="1"/>
          </p:nvPr>
        </p:nvSpPr>
        <p:spPr>
          <a:xfrm>
            <a:off x="5948526" y="1056067"/>
            <a:ext cx="1754326" cy="1530000"/>
          </a:xfrm>
          <a:prstGeom prst="rect">
            <a:avLst/>
          </a:prstGeom>
          <a:solidFill>
            <a:srgbClr val="FFFFFF"/>
          </a:solidFill>
        </p:spPr>
        <p:txBody>
          <a:bodyPr vert="horz"/>
          <a:lstStyle>
            <a:lvl1pPr marL="0" indent="0">
              <a:lnSpc>
                <a:spcPct val="80000"/>
              </a:lnSpc>
              <a:buNone/>
              <a:defRPr lang="fr-FR" sz="900" kern="1200" baseline="0" noProof="0" dirty="0">
                <a:solidFill>
                  <a:schemeClr val="tx2">
                    <a:lumMod val="50000"/>
                    <a:lumOff val="50000"/>
                  </a:schemeClr>
                </a:solidFill>
                <a:latin typeface="Arial"/>
                <a:ea typeface="+mn-ea"/>
                <a:cs typeface="Arial"/>
              </a:defRPr>
            </a:lvl1pPr>
          </a:lstStyle>
          <a:p>
            <a:pPr marL="0" lvl="0" indent="0" algn="l" defTabSz="457200" rtl="0" eaLnBrk="1" latinLnBrk="0" hangingPunct="1">
              <a:lnSpc>
                <a:spcPct val="80000"/>
              </a:lnSpc>
              <a:spcBef>
                <a:spcPct val="20000"/>
              </a:spcBef>
              <a:buFont typeface="Arial"/>
              <a:buNone/>
            </a:pPr>
            <a:r>
              <a:rPr lang="fr-FR" noProof="0" dirty="0"/>
              <a:t>Quel type de relation chacun de nos segments de clientèle s'attend-il à ce que nous établissions et maintenions avec eux? Lesquels avons-nous établis? Comment sont-ils intégrés au reste de notre modèle d'entreprise? Combien coûtent-ils?</a:t>
            </a:r>
          </a:p>
        </p:txBody>
      </p:sp>
      <p:sp>
        <p:nvSpPr>
          <p:cNvPr id="13" name="Text Placeholder 8"/>
          <p:cNvSpPr>
            <a:spLocks noGrp="1"/>
          </p:cNvSpPr>
          <p:nvPr>
            <p:ph type="body" sz="quarter" idx="14" hasCustomPrompt="1"/>
          </p:nvPr>
        </p:nvSpPr>
        <p:spPr>
          <a:xfrm>
            <a:off x="7835806" y="1056066"/>
            <a:ext cx="1754326" cy="3439495"/>
          </a:xfrm>
          <a:prstGeom prst="rect">
            <a:avLst/>
          </a:prstGeom>
          <a:solidFill>
            <a:srgbClr val="FFFFFF"/>
          </a:solidFill>
        </p:spPr>
        <p:txBody>
          <a:bodyPr vert="horz"/>
          <a:lstStyle>
            <a:lvl1pPr marL="0" indent="0">
              <a:lnSpc>
                <a:spcPct val="80000"/>
              </a:lnSpc>
              <a:buNone/>
              <a:defRPr lang="fr-FR" sz="900" kern="1200" baseline="0" noProof="0" dirty="0">
                <a:solidFill>
                  <a:schemeClr val="tx2">
                    <a:lumMod val="50000"/>
                    <a:lumOff val="50000"/>
                  </a:schemeClr>
                </a:solidFill>
                <a:latin typeface="Arial"/>
                <a:ea typeface="+mn-ea"/>
                <a:cs typeface="Arial"/>
              </a:defRPr>
            </a:lvl1pPr>
          </a:lstStyle>
          <a:p>
            <a:pPr marL="0" lvl="0" indent="0" algn="l" defTabSz="457200" rtl="0" eaLnBrk="1" latinLnBrk="0" hangingPunct="1">
              <a:lnSpc>
                <a:spcPct val="80000"/>
              </a:lnSpc>
              <a:spcBef>
                <a:spcPct val="20000"/>
              </a:spcBef>
              <a:buFont typeface="Arial"/>
              <a:buNone/>
            </a:pPr>
            <a:r>
              <a:rPr lang="fr-FR" noProof="0" dirty="0"/>
              <a:t>Pour qui créons-nous de la valeur? Qui sont nos clients les plus importants? Notre clientèle est-elle un marché de masse, un marché de niche, une plateforme segmentée, diversifiée et à plusieurs côtés </a:t>
            </a:r>
          </a:p>
        </p:txBody>
      </p:sp>
      <p:sp>
        <p:nvSpPr>
          <p:cNvPr id="15" name="Text Placeholder 8"/>
          <p:cNvSpPr>
            <a:spLocks noGrp="1"/>
          </p:cNvSpPr>
          <p:nvPr>
            <p:ph type="body" sz="quarter" idx="16" hasCustomPrompt="1"/>
          </p:nvPr>
        </p:nvSpPr>
        <p:spPr>
          <a:xfrm>
            <a:off x="2196704" y="2965800"/>
            <a:ext cx="1754326" cy="1530000"/>
          </a:xfrm>
          <a:prstGeom prst="rect">
            <a:avLst/>
          </a:prstGeom>
          <a:solidFill>
            <a:srgbClr val="FFFFFF"/>
          </a:solidFill>
        </p:spPr>
        <p:txBody>
          <a:bodyPr vert="horz"/>
          <a:lstStyle>
            <a:lvl1pPr marL="0" indent="0">
              <a:lnSpc>
                <a:spcPct val="80000"/>
              </a:lnSpc>
              <a:buNone/>
              <a:defRPr lang="fr-FR" sz="900" kern="1200" baseline="0" noProof="0" dirty="0">
                <a:solidFill>
                  <a:schemeClr val="tx2">
                    <a:lumMod val="50000"/>
                    <a:lumOff val="50000"/>
                  </a:schemeClr>
                </a:solidFill>
                <a:latin typeface="Arial"/>
                <a:ea typeface="+mn-ea"/>
                <a:cs typeface="Arial"/>
              </a:defRPr>
            </a:lvl1pPr>
          </a:lstStyle>
          <a:p>
            <a:pPr marL="0" lvl="0" indent="0" algn="l" defTabSz="457200" rtl="0" eaLnBrk="1" latinLnBrk="0" hangingPunct="1">
              <a:lnSpc>
                <a:spcPct val="80000"/>
              </a:lnSpc>
              <a:spcBef>
                <a:spcPct val="20000"/>
              </a:spcBef>
              <a:buFont typeface="Arial"/>
              <a:buNone/>
            </a:pPr>
            <a:r>
              <a:rPr lang="fr-FR" noProof="0" dirty="0"/>
              <a:t>Quelles sont les ressources clés requises par nos propositions de valeur? Nos canaux de distribution? Relations clients? Flux de revenus?</a:t>
            </a:r>
            <a:br>
              <a:rPr lang="fr-FR" noProof="0" dirty="0"/>
            </a:br>
            <a:br>
              <a:rPr lang="fr-FR" noProof="0" dirty="0"/>
            </a:br>
            <a:r>
              <a:rPr lang="fr-FR" noProof="0" dirty="0"/>
              <a:t>TYPES DE RESSOURCES: physiques, intellectuelles (brevets de marque, droits d’auteur, données), humaines, financières </a:t>
            </a:r>
          </a:p>
        </p:txBody>
      </p:sp>
      <p:sp>
        <p:nvSpPr>
          <p:cNvPr id="17" name="Text Placeholder 8"/>
          <p:cNvSpPr>
            <a:spLocks noGrp="1"/>
          </p:cNvSpPr>
          <p:nvPr>
            <p:ph type="body" sz="quarter" idx="18" hasCustomPrompt="1"/>
          </p:nvPr>
        </p:nvSpPr>
        <p:spPr>
          <a:xfrm>
            <a:off x="5952078" y="2965800"/>
            <a:ext cx="1754326" cy="1530000"/>
          </a:xfrm>
          <a:prstGeom prst="rect">
            <a:avLst/>
          </a:prstGeom>
          <a:solidFill>
            <a:srgbClr val="FFFFFF"/>
          </a:solidFill>
        </p:spPr>
        <p:txBody>
          <a:bodyPr vert="horz"/>
          <a:lstStyle>
            <a:lvl1pPr marL="0" indent="0">
              <a:lnSpc>
                <a:spcPct val="80000"/>
              </a:lnSpc>
              <a:buNone/>
              <a:defRPr lang="fr-FR" sz="900" kern="1200" baseline="0" noProof="0" dirty="0">
                <a:solidFill>
                  <a:schemeClr val="tx2">
                    <a:lumMod val="50000"/>
                    <a:lumOff val="50000"/>
                  </a:schemeClr>
                </a:solidFill>
                <a:latin typeface="Arial"/>
                <a:ea typeface="+mn-ea"/>
                <a:cs typeface="Arial"/>
              </a:defRPr>
            </a:lvl1pPr>
          </a:lstStyle>
          <a:p>
            <a:pPr marL="0" lvl="0" indent="0" algn="l" defTabSz="457200" rtl="0" eaLnBrk="1" latinLnBrk="0" hangingPunct="1">
              <a:lnSpc>
                <a:spcPct val="80000"/>
              </a:lnSpc>
              <a:spcBef>
                <a:spcPct val="20000"/>
              </a:spcBef>
              <a:buFont typeface="Arial"/>
              <a:buNone/>
            </a:pPr>
            <a:r>
              <a:rPr lang="fr-FR" noProof="0" dirty="0"/>
              <a:t>Quels sont les canaux préférés par nos clients? Comment pouvons-nous les atteindre maintenant? Nos canaux, comment sont-ils intégrés? Lesquels fonctionnent le mieux? Quels sont les plus rentables? Comment pouvons-nous les intégrer dans les routines client? </a:t>
            </a:r>
          </a:p>
        </p:txBody>
      </p:sp>
      <p:sp>
        <p:nvSpPr>
          <p:cNvPr id="19" name="Text Placeholder 8"/>
          <p:cNvSpPr>
            <a:spLocks noGrp="1"/>
          </p:cNvSpPr>
          <p:nvPr>
            <p:ph type="body" sz="quarter" idx="20" hasCustomPrompt="1"/>
          </p:nvPr>
        </p:nvSpPr>
        <p:spPr>
          <a:xfrm>
            <a:off x="309424" y="4876800"/>
            <a:ext cx="4561026" cy="1447800"/>
          </a:xfrm>
          <a:prstGeom prst="rect">
            <a:avLst/>
          </a:prstGeom>
          <a:solidFill>
            <a:srgbClr val="FFFFFF"/>
          </a:solidFill>
        </p:spPr>
        <p:txBody>
          <a:bodyPr vert="horz"/>
          <a:lstStyle>
            <a:lvl1pPr marL="0" indent="0">
              <a:lnSpc>
                <a:spcPct val="80000"/>
              </a:lnSpc>
              <a:buNone/>
              <a:defRPr lang="fr-FR" sz="900" kern="1200" baseline="0" noProof="0" dirty="0">
                <a:solidFill>
                  <a:schemeClr val="tx2">
                    <a:lumMod val="50000"/>
                    <a:lumOff val="50000"/>
                  </a:schemeClr>
                </a:solidFill>
                <a:latin typeface="Arial"/>
                <a:ea typeface="+mn-ea"/>
                <a:cs typeface="Arial"/>
              </a:defRPr>
            </a:lvl1pPr>
          </a:lstStyle>
          <a:p>
            <a:pPr marL="0" lvl="0" indent="0" algn="l" defTabSz="457200" rtl="0" eaLnBrk="1" latinLnBrk="0" hangingPunct="1">
              <a:lnSpc>
                <a:spcPct val="80000"/>
              </a:lnSpc>
              <a:spcBef>
                <a:spcPct val="20000"/>
              </a:spcBef>
              <a:buFont typeface="Arial"/>
              <a:buNone/>
            </a:pPr>
            <a:r>
              <a:rPr lang="fr-FR" noProof="0" dirty="0"/>
              <a:t>Quels sont les coûts les plus importants inhérents à notre modèle d'entreprise? Quelles ressources clés sont les plus chères? Quelles activités clés sont les plus chères?</a:t>
            </a:r>
            <a:br>
              <a:rPr lang="fr-FR" noProof="0" dirty="0"/>
            </a:br>
            <a:br>
              <a:rPr lang="fr-FR" noProof="0" dirty="0"/>
            </a:br>
            <a:r>
              <a:rPr lang="fr-FR" noProof="0" dirty="0"/>
              <a:t>VOTRE ENTREPRISE C'EST PLUS: axé sur les coûts (structure de coûts allégée, proposition de valeur aux plus bas prix, automatisation maximale, externalisation poussée), axé sur la valeur (axé sur la création de valeur, proposition de valeur supérieure).</a:t>
            </a:r>
            <a:br>
              <a:rPr lang="fr-FR" noProof="0" dirty="0"/>
            </a:br>
            <a:br>
              <a:rPr lang="fr-FR" noProof="0" dirty="0"/>
            </a:br>
            <a:r>
              <a:rPr lang="fr-FR" noProof="0" dirty="0"/>
              <a:t>EXEMPLE CARACTÉRISTIQUES: coûts fixes (salaires, loyers, services publics), coûts variables, économies d’échelle, économies d’envergure </a:t>
            </a:r>
          </a:p>
        </p:txBody>
      </p:sp>
      <p:sp>
        <p:nvSpPr>
          <p:cNvPr id="20" name="Text Placeholder 8"/>
          <p:cNvSpPr>
            <a:spLocks noGrp="1"/>
          </p:cNvSpPr>
          <p:nvPr>
            <p:ph type="body" sz="quarter" idx="21" hasCustomPrompt="1"/>
          </p:nvPr>
        </p:nvSpPr>
        <p:spPr>
          <a:xfrm>
            <a:off x="5056350" y="4876800"/>
            <a:ext cx="4533783" cy="1447800"/>
          </a:xfrm>
          <a:prstGeom prst="rect">
            <a:avLst/>
          </a:prstGeom>
          <a:solidFill>
            <a:srgbClr val="FFFFFF"/>
          </a:solidFill>
        </p:spPr>
        <p:txBody>
          <a:bodyPr vert="horz"/>
          <a:lstStyle>
            <a:lvl1pPr marL="0" indent="0">
              <a:lnSpc>
                <a:spcPct val="80000"/>
              </a:lnSpc>
              <a:buNone/>
              <a:defRPr lang="fr-FR" sz="900" kern="1200" baseline="0" noProof="0" dirty="0">
                <a:solidFill>
                  <a:schemeClr val="tx2">
                    <a:lumMod val="50000"/>
                    <a:lumOff val="50000"/>
                  </a:schemeClr>
                </a:solidFill>
                <a:latin typeface="Arial"/>
                <a:ea typeface="+mn-ea"/>
                <a:cs typeface="Arial"/>
              </a:defRPr>
            </a:lvl1pPr>
          </a:lstStyle>
          <a:p>
            <a:pPr marL="0" lvl="0" indent="0" algn="l" defTabSz="457200" rtl="0" eaLnBrk="1" latinLnBrk="0" hangingPunct="1">
              <a:lnSpc>
                <a:spcPct val="80000"/>
              </a:lnSpc>
              <a:spcBef>
                <a:spcPct val="20000"/>
              </a:spcBef>
              <a:buFont typeface="Arial"/>
              <a:buNone/>
            </a:pPr>
            <a:r>
              <a:rPr lang="fr-FR" noProof="0" dirty="0"/>
              <a:t>Nos clients, pour quelle valeur sont-ils vraiment disposés à payer? Pour quelle valeur paient-ils actuellement? Comment paient-ils actuellement? Comment préféreraient-ils payer? Quelle est la contribution de chaque source de revenus aux revenus globaux?</a:t>
            </a:r>
            <a:br>
              <a:rPr lang="fr-FR" noProof="0" dirty="0"/>
            </a:br>
            <a:br>
              <a:rPr lang="fr-FR" noProof="0" dirty="0"/>
            </a:br>
            <a:r>
              <a:rPr lang="fr-FR" noProof="0" dirty="0"/>
              <a:t>TYPES: Vente d'actifs, Frais d'utilisation, Frais d'abonnement, Prêt / Location, Crédit-bail, Frais de courtage, Publicité</a:t>
            </a:r>
            <a:br>
              <a:rPr lang="fr-FR" noProof="0" dirty="0"/>
            </a:br>
            <a:r>
              <a:rPr lang="fr-FR" noProof="0" dirty="0"/>
              <a:t>PRIX FIXE: Prix catalogue, Dépend de la fonctionnalité du produit, Dépendant du segment de clientèle, Dépend du volume</a:t>
            </a:r>
            <a:br>
              <a:rPr lang="fr-FR" noProof="0" dirty="0"/>
            </a:br>
            <a:r>
              <a:rPr lang="fr-FR" noProof="0" dirty="0"/>
              <a:t>PRIX DYNAMIQUE: Négociation (négociation), gestion du rendement, marché en temps réel </a:t>
            </a:r>
          </a:p>
        </p:txBody>
      </p:sp>
      <p:sp>
        <p:nvSpPr>
          <p:cNvPr id="22" name="Text Placeholder 8"/>
          <p:cNvSpPr>
            <a:spLocks noGrp="1"/>
          </p:cNvSpPr>
          <p:nvPr>
            <p:ph type="body" sz="quarter" idx="22" hasCustomPrompt="1"/>
          </p:nvPr>
        </p:nvSpPr>
        <p:spPr>
          <a:xfrm>
            <a:off x="3962400" y="381000"/>
            <a:ext cx="1403350" cy="228600"/>
          </a:xfrm>
          <a:prstGeom prst="rect">
            <a:avLst/>
          </a:prstGeom>
          <a:solidFill>
            <a:srgbClr val="FFFFFF"/>
          </a:solidFill>
          <a:ln>
            <a:noFill/>
          </a:ln>
        </p:spPr>
        <p:txBody>
          <a:bodyPr vert="horz"/>
          <a:lstStyle>
            <a:lvl1pPr marL="0" indent="0">
              <a:buNone/>
              <a:defRPr sz="900" baseline="0">
                <a:solidFill>
                  <a:srgbClr val="444444"/>
                </a:solidFill>
              </a:defRPr>
            </a:lvl1pPr>
          </a:lstStyle>
          <a:p>
            <a:pPr lvl="0"/>
            <a:r>
              <a:rPr lang="fr-FR" noProof="0" dirty="0"/>
              <a:t>Startup, Entreprise, ..</a:t>
            </a:r>
          </a:p>
        </p:txBody>
      </p:sp>
      <p:sp>
        <p:nvSpPr>
          <p:cNvPr id="23" name="Text Placeholder 8"/>
          <p:cNvSpPr>
            <a:spLocks noGrp="1"/>
          </p:cNvSpPr>
          <p:nvPr>
            <p:ph type="body" sz="quarter" idx="23" hasCustomPrompt="1"/>
          </p:nvPr>
        </p:nvSpPr>
        <p:spPr>
          <a:xfrm>
            <a:off x="5685201" y="381000"/>
            <a:ext cx="1403350" cy="228600"/>
          </a:xfrm>
          <a:prstGeom prst="rect">
            <a:avLst/>
          </a:prstGeom>
          <a:solidFill>
            <a:srgbClr val="FFFFFF"/>
          </a:solidFill>
          <a:ln>
            <a:noFill/>
          </a:ln>
        </p:spPr>
        <p:txBody>
          <a:bodyPr vert="horz"/>
          <a:lstStyle>
            <a:lvl1pPr marL="0" indent="0">
              <a:buNone/>
              <a:defRPr sz="900">
                <a:solidFill>
                  <a:srgbClr val="444444"/>
                </a:solidFill>
              </a:defRPr>
            </a:lvl1pPr>
          </a:lstStyle>
          <a:p>
            <a:pPr lvl="0"/>
            <a:r>
              <a:rPr lang="en-GB" noProof="0" dirty="0"/>
              <a:t>Nom1, Nom2, </a:t>
            </a:r>
            <a:r>
              <a:rPr lang="mr-IN" noProof="0" dirty="0"/>
              <a:t>…</a:t>
            </a:r>
            <a:endParaRPr lang="en-GB" noProof="0" dirty="0"/>
          </a:p>
        </p:txBody>
      </p:sp>
      <p:sp>
        <p:nvSpPr>
          <p:cNvPr id="24" name="Text Placeholder 8"/>
          <p:cNvSpPr>
            <a:spLocks noGrp="1"/>
          </p:cNvSpPr>
          <p:nvPr>
            <p:ph type="body" sz="quarter" idx="24" hasCustomPrompt="1"/>
          </p:nvPr>
        </p:nvSpPr>
        <p:spPr>
          <a:xfrm>
            <a:off x="7759700" y="381000"/>
            <a:ext cx="1155700" cy="228600"/>
          </a:xfrm>
          <a:prstGeom prst="rect">
            <a:avLst/>
          </a:prstGeom>
          <a:solidFill>
            <a:srgbClr val="FFFFFF"/>
          </a:solidFill>
          <a:ln>
            <a:noFill/>
          </a:ln>
        </p:spPr>
        <p:txBody>
          <a:bodyPr vert="horz"/>
          <a:lstStyle>
            <a:lvl1pPr marL="0" indent="0">
              <a:buNone/>
              <a:defRPr sz="900">
                <a:solidFill>
                  <a:srgbClr val="444444"/>
                </a:solidFill>
              </a:defRPr>
            </a:lvl1pPr>
          </a:lstStyle>
          <a:p>
            <a:pPr lvl="0"/>
            <a:r>
              <a:rPr lang="fr-FR" noProof="0" dirty="0"/>
              <a:t>JJ/MM/AAAA</a:t>
            </a:r>
          </a:p>
        </p:txBody>
      </p:sp>
      <p:sp>
        <p:nvSpPr>
          <p:cNvPr id="25" name="Text Placeholder 8"/>
          <p:cNvSpPr>
            <a:spLocks noGrp="1"/>
          </p:cNvSpPr>
          <p:nvPr>
            <p:ph type="body" sz="quarter" idx="25" hasCustomPrompt="1"/>
          </p:nvPr>
        </p:nvSpPr>
        <p:spPr>
          <a:xfrm>
            <a:off x="9245600" y="381000"/>
            <a:ext cx="412750" cy="228600"/>
          </a:xfrm>
          <a:prstGeom prst="rect">
            <a:avLst/>
          </a:prstGeom>
          <a:solidFill>
            <a:srgbClr val="FFFFFF"/>
          </a:solidFill>
          <a:ln>
            <a:noFill/>
          </a:ln>
        </p:spPr>
        <p:txBody>
          <a:bodyPr vert="horz"/>
          <a:lstStyle>
            <a:lvl1pPr marL="0" indent="0">
              <a:buNone/>
              <a:defRPr sz="900">
                <a:solidFill>
                  <a:srgbClr val="444444"/>
                </a:solidFill>
              </a:defRPr>
            </a:lvl1pPr>
          </a:lstStyle>
          <a:p>
            <a:pPr lvl="0"/>
            <a:r>
              <a:rPr lang="fr-FR" noProof="0"/>
              <a:t>X.Y</a:t>
            </a:r>
          </a:p>
        </p:txBody>
      </p:sp>
    </p:spTree>
    <p:extLst>
      <p:ext uri="{BB962C8B-B14F-4D97-AF65-F5344CB8AC3E}">
        <p14:creationId xmlns:p14="http://schemas.microsoft.com/office/powerpoint/2010/main" val="3755173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1F1"/>
        </a:solidFill>
        <a:effectLst/>
      </p:bgPr>
    </p:bg>
    <p:spTree>
      <p:nvGrpSpPr>
        <p:cNvPr id="1" name=""/>
        <p:cNvGrpSpPr/>
        <p:nvPr/>
      </p:nvGrpSpPr>
      <p:grpSpPr>
        <a:xfrm>
          <a:off x="0" y="0"/>
          <a:ext cx="0" cy="0"/>
          <a:chOff x="0" y="0"/>
          <a:chExt cx="0" cy="0"/>
        </a:xfrm>
      </p:grpSpPr>
      <p:sp>
        <p:nvSpPr>
          <p:cNvPr id="24" name="Rectangle 23"/>
          <p:cNvSpPr/>
          <p:nvPr userDrawn="1"/>
        </p:nvSpPr>
        <p:spPr>
          <a:xfrm>
            <a:off x="247650" y="762000"/>
            <a:ext cx="9403952" cy="5638800"/>
          </a:xfrm>
          <a:prstGeom prst="rect">
            <a:avLst/>
          </a:prstGeom>
          <a:solidFill>
            <a:srgbClr val="FFFFFF"/>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noProof="0"/>
          </a:p>
        </p:txBody>
      </p:sp>
      <p:sp>
        <p:nvSpPr>
          <p:cNvPr id="7" name="TextBox 6"/>
          <p:cNvSpPr txBox="1"/>
          <p:nvPr userDrawn="1"/>
        </p:nvSpPr>
        <p:spPr>
          <a:xfrm>
            <a:off x="247650" y="304800"/>
            <a:ext cx="2571750" cy="338554"/>
          </a:xfrm>
          <a:prstGeom prst="rect">
            <a:avLst/>
          </a:prstGeom>
          <a:noFill/>
        </p:spPr>
        <p:txBody>
          <a:bodyPr wrap="square" rtlCol="0">
            <a:spAutoFit/>
          </a:bodyPr>
          <a:lstStyle/>
          <a:p>
            <a:r>
              <a:rPr lang="fr-FR" sz="1600" b="1" noProof="0">
                <a:latin typeface="Arial"/>
                <a:cs typeface="Arial"/>
              </a:rPr>
              <a:t>Business Model Canvas</a:t>
            </a:r>
          </a:p>
        </p:txBody>
      </p:sp>
      <p:sp>
        <p:nvSpPr>
          <p:cNvPr id="8" name="TextBox 7"/>
          <p:cNvSpPr txBox="1"/>
          <p:nvPr userDrawn="1"/>
        </p:nvSpPr>
        <p:spPr>
          <a:xfrm>
            <a:off x="3861505" y="184570"/>
            <a:ext cx="1403350" cy="200055"/>
          </a:xfrm>
          <a:prstGeom prst="rect">
            <a:avLst/>
          </a:prstGeom>
          <a:noFill/>
        </p:spPr>
        <p:txBody>
          <a:bodyPr wrap="square" rtlCol="0">
            <a:spAutoFit/>
          </a:bodyPr>
          <a:lstStyle/>
          <a:p>
            <a:r>
              <a:rPr lang="fr-FR" sz="700" b="0" i="1" noProof="0">
                <a:solidFill>
                  <a:srgbClr val="808080"/>
                </a:solidFill>
                <a:latin typeface="Arial"/>
                <a:ea typeface="Arial"/>
                <a:cs typeface="Arial"/>
              </a:rPr>
              <a:t>Conçu pour:</a:t>
            </a:r>
          </a:p>
        </p:txBody>
      </p:sp>
      <p:sp>
        <p:nvSpPr>
          <p:cNvPr id="9" name="TextBox 8"/>
          <p:cNvSpPr txBox="1"/>
          <p:nvPr userDrawn="1"/>
        </p:nvSpPr>
        <p:spPr>
          <a:xfrm>
            <a:off x="5585882" y="180946"/>
            <a:ext cx="1403350" cy="200055"/>
          </a:xfrm>
          <a:prstGeom prst="rect">
            <a:avLst/>
          </a:prstGeom>
          <a:noFill/>
        </p:spPr>
        <p:txBody>
          <a:bodyPr wrap="square" rtlCol="0">
            <a:spAutoFit/>
          </a:bodyPr>
          <a:lstStyle/>
          <a:p>
            <a:r>
              <a:rPr lang="fr-FR" sz="700" b="0" i="1" noProof="0">
                <a:latin typeface="Arial"/>
                <a:cs typeface="Arial"/>
              </a:rPr>
              <a:t>Conçu par:</a:t>
            </a:r>
          </a:p>
        </p:txBody>
      </p:sp>
      <p:sp>
        <p:nvSpPr>
          <p:cNvPr id="10" name="TextBox 9"/>
          <p:cNvSpPr txBox="1"/>
          <p:nvPr userDrawn="1"/>
        </p:nvSpPr>
        <p:spPr>
          <a:xfrm>
            <a:off x="7664579" y="180946"/>
            <a:ext cx="1214131" cy="200055"/>
          </a:xfrm>
          <a:prstGeom prst="rect">
            <a:avLst/>
          </a:prstGeom>
          <a:noFill/>
        </p:spPr>
        <p:txBody>
          <a:bodyPr wrap="square" rtlCol="0">
            <a:sp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700" b="0" i="1" noProof="0">
                <a:latin typeface="Arial"/>
                <a:cs typeface="Arial"/>
              </a:rPr>
              <a:t>Date :</a:t>
            </a:r>
          </a:p>
        </p:txBody>
      </p:sp>
      <p:sp>
        <p:nvSpPr>
          <p:cNvPr id="11" name="TextBox 10"/>
          <p:cNvSpPr txBox="1"/>
          <p:nvPr userDrawn="1"/>
        </p:nvSpPr>
        <p:spPr>
          <a:xfrm>
            <a:off x="9142085" y="180946"/>
            <a:ext cx="620313" cy="200055"/>
          </a:xfrm>
          <a:prstGeom prst="rect">
            <a:avLst/>
          </a:prstGeom>
          <a:noFill/>
        </p:spPr>
        <p:txBody>
          <a:bodyPr wrap="square" rtlCol="0">
            <a:spAutoFit/>
          </a:bodyPr>
          <a:lstStyle/>
          <a:p>
            <a:r>
              <a:rPr lang="fr-FR" sz="700" b="0" i="1" noProof="0">
                <a:latin typeface="Arial"/>
                <a:cs typeface="Arial"/>
              </a:rPr>
              <a:t>Version:</a:t>
            </a:r>
          </a:p>
        </p:txBody>
      </p:sp>
      <p:sp>
        <p:nvSpPr>
          <p:cNvPr id="12" name="TextBox 11"/>
          <p:cNvSpPr txBox="1"/>
          <p:nvPr userDrawn="1"/>
        </p:nvSpPr>
        <p:spPr>
          <a:xfrm>
            <a:off x="244318" y="788699"/>
            <a:ext cx="1749667" cy="246221"/>
          </a:xfrm>
          <a:prstGeom prst="rect">
            <a:avLst/>
          </a:prstGeom>
          <a:noFill/>
          <a:ln>
            <a:noFill/>
          </a:ln>
        </p:spPr>
        <p:txBody>
          <a:bodyPr wrap="square" rtlCol="0">
            <a:sp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1000" b="1" i="0" noProof="0">
                <a:solidFill>
                  <a:schemeClr val="tx1"/>
                </a:solidFill>
                <a:latin typeface="Lucida Sans"/>
                <a:ea typeface="Lucida Grande"/>
                <a:cs typeface="Lucida Sans"/>
              </a:rPr>
              <a:t>Partenaires clés</a:t>
            </a:r>
          </a:p>
        </p:txBody>
      </p:sp>
      <p:sp>
        <p:nvSpPr>
          <p:cNvPr id="14" name="TextBox 13"/>
          <p:cNvSpPr txBox="1"/>
          <p:nvPr userDrawn="1"/>
        </p:nvSpPr>
        <p:spPr>
          <a:xfrm>
            <a:off x="244318" y="4572001"/>
            <a:ext cx="1749667" cy="246221"/>
          </a:xfrm>
          <a:prstGeom prst="rect">
            <a:avLst/>
          </a:prstGeom>
          <a:noFill/>
          <a:ln>
            <a:noFill/>
          </a:ln>
        </p:spPr>
        <p:txBody>
          <a:bodyPr wrap="square" rtlCol="0">
            <a:sp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1000" b="1" i="0" noProof="0">
                <a:solidFill>
                  <a:schemeClr val="tx1"/>
                </a:solidFill>
                <a:latin typeface="Lucida Sans"/>
                <a:ea typeface="Arial"/>
                <a:cs typeface="Lucida Sans"/>
              </a:rPr>
              <a:t>Coûts</a:t>
            </a:r>
          </a:p>
        </p:txBody>
      </p:sp>
      <p:sp>
        <p:nvSpPr>
          <p:cNvPr id="15" name="TextBox 14"/>
          <p:cNvSpPr txBox="1"/>
          <p:nvPr userDrawn="1"/>
        </p:nvSpPr>
        <p:spPr>
          <a:xfrm>
            <a:off x="2124850" y="788699"/>
            <a:ext cx="1749667" cy="246221"/>
          </a:xfrm>
          <a:prstGeom prst="rect">
            <a:avLst/>
          </a:prstGeom>
          <a:noFill/>
          <a:ln>
            <a:noFill/>
          </a:ln>
        </p:spPr>
        <p:txBody>
          <a:bodyPr wrap="square" rtlCol="0">
            <a:spAutoFit/>
          </a:bodyPr>
          <a:lstStyle/>
          <a:p>
            <a:r>
              <a:rPr lang="fr-FR" sz="1000" b="1" i="0" noProof="0" dirty="0">
                <a:solidFill>
                  <a:schemeClr val="tx1"/>
                </a:solidFill>
                <a:latin typeface="Lucida Sans"/>
                <a:ea typeface="Arial"/>
                <a:cs typeface="Lucida Sans"/>
              </a:rPr>
              <a:t>Activités clés</a:t>
            </a:r>
            <a:endParaRPr lang="fr-FR" sz="1000" b="1" noProof="0" dirty="0">
              <a:solidFill>
                <a:schemeClr val="tx1"/>
              </a:solidFill>
              <a:latin typeface="Lucida Sans"/>
              <a:cs typeface="Lucida Sans"/>
            </a:endParaRPr>
          </a:p>
        </p:txBody>
      </p:sp>
      <p:sp>
        <p:nvSpPr>
          <p:cNvPr id="16" name="TextBox 15"/>
          <p:cNvSpPr txBox="1"/>
          <p:nvPr userDrawn="1"/>
        </p:nvSpPr>
        <p:spPr>
          <a:xfrm>
            <a:off x="2124850" y="2649380"/>
            <a:ext cx="1749667" cy="246221"/>
          </a:xfrm>
          <a:prstGeom prst="rect">
            <a:avLst/>
          </a:prstGeom>
          <a:noFill/>
          <a:ln>
            <a:noFill/>
          </a:ln>
        </p:spPr>
        <p:txBody>
          <a:bodyPr wrap="square" rtlCol="0">
            <a:spAutoFit/>
          </a:bodyPr>
          <a:lstStyle/>
          <a:p>
            <a:r>
              <a:rPr lang="fr-FR" sz="1000" b="1" i="0" noProof="0">
                <a:solidFill>
                  <a:schemeClr val="tx1"/>
                </a:solidFill>
                <a:latin typeface="Lucida Sans"/>
                <a:ea typeface="Arial"/>
                <a:cs typeface="Lucida Sans"/>
              </a:rPr>
              <a:t>Ressources clés</a:t>
            </a:r>
          </a:p>
        </p:txBody>
      </p:sp>
      <p:sp>
        <p:nvSpPr>
          <p:cNvPr id="17" name="TextBox 16"/>
          <p:cNvSpPr txBox="1"/>
          <p:nvPr userDrawn="1"/>
        </p:nvSpPr>
        <p:spPr>
          <a:xfrm>
            <a:off x="4026007" y="788699"/>
            <a:ext cx="1749667" cy="246221"/>
          </a:xfrm>
          <a:prstGeom prst="rect">
            <a:avLst/>
          </a:prstGeom>
          <a:noFill/>
          <a:ln>
            <a:noFill/>
          </a:ln>
        </p:spPr>
        <p:txBody>
          <a:bodyPr wrap="square" rtlCol="0">
            <a:spAutoFit/>
          </a:bodyPr>
          <a:lstStyle/>
          <a:p>
            <a:r>
              <a:rPr lang="fr-FR" sz="1000" b="1" i="0" noProof="0">
                <a:solidFill>
                  <a:schemeClr val="tx1"/>
                </a:solidFill>
                <a:latin typeface="Lucida Sans"/>
                <a:ea typeface="Arial"/>
                <a:cs typeface="Lucida Sans"/>
              </a:rPr>
              <a:t>Propositions de valeur</a:t>
            </a:r>
          </a:p>
        </p:txBody>
      </p:sp>
      <p:sp>
        <p:nvSpPr>
          <p:cNvPr id="19" name="TextBox 18"/>
          <p:cNvSpPr txBox="1"/>
          <p:nvPr userDrawn="1"/>
        </p:nvSpPr>
        <p:spPr>
          <a:xfrm>
            <a:off x="5919324" y="783159"/>
            <a:ext cx="1749667" cy="246221"/>
          </a:xfrm>
          <a:prstGeom prst="rect">
            <a:avLst/>
          </a:prstGeom>
          <a:noFill/>
          <a:ln>
            <a:noFill/>
          </a:ln>
        </p:spPr>
        <p:txBody>
          <a:bodyPr wrap="square" rtlCol="0">
            <a:spAutoFit/>
          </a:bodyPr>
          <a:lstStyle/>
          <a:p>
            <a:r>
              <a:rPr lang="fr-FR" sz="1000" b="1" i="0" noProof="0" dirty="0">
                <a:solidFill>
                  <a:schemeClr val="tx1"/>
                </a:solidFill>
                <a:latin typeface="Lucida Sans"/>
                <a:ea typeface="Arial"/>
                <a:cs typeface="Lucida Sans"/>
              </a:rPr>
              <a:t>Relation client</a:t>
            </a:r>
          </a:p>
        </p:txBody>
      </p:sp>
      <p:sp>
        <p:nvSpPr>
          <p:cNvPr id="20" name="TextBox 19"/>
          <p:cNvSpPr txBox="1"/>
          <p:nvPr userDrawn="1"/>
        </p:nvSpPr>
        <p:spPr>
          <a:xfrm>
            <a:off x="5919324" y="2643840"/>
            <a:ext cx="1749667" cy="246221"/>
          </a:xfrm>
          <a:prstGeom prst="rect">
            <a:avLst/>
          </a:prstGeom>
          <a:noFill/>
          <a:ln>
            <a:noFill/>
          </a:ln>
        </p:spPr>
        <p:txBody>
          <a:bodyPr wrap="square" rtlCol="0">
            <a:sp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1000" b="1" i="0" noProof="0">
                <a:solidFill>
                  <a:schemeClr val="tx1"/>
                </a:solidFill>
                <a:latin typeface="Lucida Sans"/>
                <a:ea typeface="Arial"/>
                <a:cs typeface="Lucida Sans"/>
              </a:rPr>
              <a:t>Canaux</a:t>
            </a:r>
            <a:endParaRPr lang="fr-FR" sz="1000" b="1" noProof="0">
              <a:solidFill>
                <a:schemeClr val="tx1"/>
              </a:solidFill>
              <a:latin typeface="Lucida Sans"/>
              <a:cs typeface="Lucida Sans"/>
            </a:endParaRPr>
          </a:p>
        </p:txBody>
      </p:sp>
      <p:sp>
        <p:nvSpPr>
          <p:cNvPr id="21" name="TextBox 20"/>
          <p:cNvSpPr txBox="1"/>
          <p:nvPr userDrawn="1"/>
        </p:nvSpPr>
        <p:spPr>
          <a:xfrm>
            <a:off x="7817974" y="788699"/>
            <a:ext cx="1749667" cy="246221"/>
          </a:xfrm>
          <a:prstGeom prst="rect">
            <a:avLst/>
          </a:prstGeom>
          <a:noFill/>
          <a:ln>
            <a:noFill/>
          </a:ln>
        </p:spPr>
        <p:txBody>
          <a:bodyPr wrap="square" rtlCol="0">
            <a:sp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1000" b="1" i="0" noProof="0">
                <a:solidFill>
                  <a:schemeClr val="tx1"/>
                </a:solidFill>
                <a:latin typeface="Lucida Sans"/>
                <a:ea typeface="Arial"/>
                <a:cs typeface="Lucida Sans"/>
              </a:rPr>
              <a:t>Clients </a:t>
            </a:r>
            <a:endParaRPr lang="fr-FR" sz="1000" b="1" noProof="0">
              <a:solidFill>
                <a:schemeClr val="tx1"/>
              </a:solidFill>
              <a:latin typeface="Lucida Sans"/>
              <a:cs typeface="Lucida Sans"/>
            </a:endParaRPr>
          </a:p>
        </p:txBody>
      </p:sp>
      <p:sp>
        <p:nvSpPr>
          <p:cNvPr id="23" name="TextBox 22"/>
          <p:cNvSpPr txBox="1"/>
          <p:nvPr userDrawn="1"/>
        </p:nvSpPr>
        <p:spPr>
          <a:xfrm>
            <a:off x="4973800" y="4572001"/>
            <a:ext cx="1749667" cy="246221"/>
          </a:xfrm>
          <a:prstGeom prst="rect">
            <a:avLst/>
          </a:prstGeom>
          <a:noFill/>
          <a:ln>
            <a:noFill/>
          </a:ln>
        </p:spPr>
        <p:txBody>
          <a:bodyPr wrap="square" rtlCol="0">
            <a:sp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1000" b="1" i="0" noProof="0">
                <a:solidFill>
                  <a:schemeClr val="tx1"/>
                </a:solidFill>
                <a:latin typeface="Lucida Sans"/>
                <a:ea typeface="Arial"/>
                <a:cs typeface="Lucida Sans"/>
              </a:rPr>
              <a:t>Revenus </a:t>
            </a:r>
            <a:endParaRPr lang="fr-FR" sz="1000" b="1" noProof="0">
              <a:solidFill>
                <a:schemeClr val="tx1"/>
              </a:solidFill>
              <a:latin typeface="Lucida Sans"/>
              <a:cs typeface="Lucida Sans"/>
            </a:endParaRPr>
          </a:p>
        </p:txBody>
      </p:sp>
      <p:sp>
        <p:nvSpPr>
          <p:cNvPr id="25" name="Rectangle 24"/>
          <p:cNvSpPr/>
          <p:nvPr userDrawn="1"/>
        </p:nvSpPr>
        <p:spPr>
          <a:xfrm>
            <a:off x="244318" y="758548"/>
            <a:ext cx="1880532" cy="381345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000" noProof="0">
              <a:solidFill>
                <a:schemeClr val="tx1"/>
              </a:solidFill>
              <a:latin typeface="Lucida Sans"/>
              <a:cs typeface="Lucida Sans"/>
            </a:endParaRPr>
          </a:p>
        </p:txBody>
      </p:sp>
      <p:sp>
        <p:nvSpPr>
          <p:cNvPr id="26" name="Rectangle 25"/>
          <p:cNvSpPr/>
          <p:nvPr userDrawn="1"/>
        </p:nvSpPr>
        <p:spPr>
          <a:xfrm>
            <a:off x="2124302" y="758548"/>
            <a:ext cx="1880532" cy="1885291"/>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000" noProof="0">
              <a:solidFill>
                <a:schemeClr val="tx1"/>
              </a:solidFill>
              <a:latin typeface="Lucida Sans"/>
              <a:cs typeface="Lucida Sans"/>
            </a:endParaRPr>
          </a:p>
        </p:txBody>
      </p:sp>
      <p:sp>
        <p:nvSpPr>
          <p:cNvPr id="27" name="Rectangle 26"/>
          <p:cNvSpPr/>
          <p:nvPr userDrawn="1"/>
        </p:nvSpPr>
        <p:spPr>
          <a:xfrm>
            <a:off x="2124302" y="2643840"/>
            <a:ext cx="1880532" cy="1928161"/>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000" noProof="0">
              <a:solidFill>
                <a:schemeClr val="tx1"/>
              </a:solidFill>
              <a:latin typeface="Lucida Sans"/>
              <a:cs typeface="Lucida Sans"/>
            </a:endParaRPr>
          </a:p>
        </p:txBody>
      </p:sp>
      <p:sp>
        <p:nvSpPr>
          <p:cNvPr id="28" name="Rectangle 27"/>
          <p:cNvSpPr/>
          <p:nvPr userDrawn="1"/>
        </p:nvSpPr>
        <p:spPr>
          <a:xfrm>
            <a:off x="4004834" y="759698"/>
            <a:ext cx="1880532" cy="381230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000" noProof="0">
              <a:solidFill>
                <a:schemeClr val="tx1"/>
              </a:solidFill>
              <a:latin typeface="Lucida Sans"/>
              <a:cs typeface="Lucida Sans"/>
            </a:endParaRPr>
          </a:p>
        </p:txBody>
      </p:sp>
      <p:sp>
        <p:nvSpPr>
          <p:cNvPr id="29" name="Rectangle 28"/>
          <p:cNvSpPr/>
          <p:nvPr userDrawn="1"/>
        </p:nvSpPr>
        <p:spPr>
          <a:xfrm>
            <a:off x="5884699" y="759697"/>
            <a:ext cx="1880532" cy="1885291"/>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000" noProof="0">
              <a:solidFill>
                <a:schemeClr val="tx1"/>
              </a:solidFill>
              <a:latin typeface="Lucida Sans"/>
              <a:cs typeface="Lucida Sans"/>
            </a:endParaRPr>
          </a:p>
        </p:txBody>
      </p:sp>
      <p:sp>
        <p:nvSpPr>
          <p:cNvPr id="30" name="Rectangle 29"/>
          <p:cNvSpPr/>
          <p:nvPr userDrawn="1"/>
        </p:nvSpPr>
        <p:spPr>
          <a:xfrm>
            <a:off x="5884699" y="2643840"/>
            <a:ext cx="1880532" cy="1928161"/>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000" noProof="0">
              <a:solidFill>
                <a:schemeClr val="tx1"/>
              </a:solidFill>
              <a:latin typeface="Lucida Sans"/>
              <a:cs typeface="Lucida Sans"/>
            </a:endParaRPr>
          </a:p>
        </p:txBody>
      </p:sp>
      <p:sp>
        <p:nvSpPr>
          <p:cNvPr id="31" name="Rectangle 30"/>
          <p:cNvSpPr/>
          <p:nvPr userDrawn="1"/>
        </p:nvSpPr>
        <p:spPr>
          <a:xfrm>
            <a:off x="7765231" y="758548"/>
            <a:ext cx="1886371" cy="381345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000" noProof="0">
              <a:solidFill>
                <a:schemeClr val="tx1"/>
              </a:solidFill>
              <a:latin typeface="Lucida Sans"/>
              <a:cs typeface="Lucida Sans"/>
            </a:endParaRPr>
          </a:p>
        </p:txBody>
      </p:sp>
      <p:sp>
        <p:nvSpPr>
          <p:cNvPr id="32" name="Rectangle 31"/>
          <p:cNvSpPr/>
          <p:nvPr userDrawn="1"/>
        </p:nvSpPr>
        <p:spPr>
          <a:xfrm>
            <a:off x="244318" y="4572000"/>
            <a:ext cx="4714165" cy="18288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noProof="0"/>
          </a:p>
        </p:txBody>
      </p:sp>
      <p:sp>
        <p:nvSpPr>
          <p:cNvPr id="33" name="Rectangle 32"/>
          <p:cNvSpPr/>
          <p:nvPr userDrawn="1"/>
        </p:nvSpPr>
        <p:spPr>
          <a:xfrm>
            <a:off x="4958483" y="4572000"/>
            <a:ext cx="4691700" cy="18288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noProof="0"/>
          </a:p>
        </p:txBody>
      </p:sp>
      <p:pic>
        <p:nvPicPr>
          <p:cNvPr id="34" name="Picture 13"/>
          <p:cNvPicPr>
            <a:picLocks noChangeAspect="1"/>
          </p:cNvPicPr>
          <p:nvPr userDrawn="1"/>
        </p:nvPicPr>
        <p:blipFill>
          <a:blip r:embed="rId3" cstate="print"/>
          <a:srcRect/>
          <a:stretch>
            <a:fillRect/>
          </a:stretch>
        </p:blipFill>
        <p:spPr bwMode="auto">
          <a:xfrm>
            <a:off x="8382000" y="706985"/>
            <a:ext cx="360000" cy="360000"/>
          </a:xfrm>
          <a:prstGeom prst="rect">
            <a:avLst/>
          </a:prstGeom>
          <a:noFill/>
          <a:ln w="9525">
            <a:noFill/>
            <a:miter lim="800000"/>
            <a:headEnd/>
            <a:tailEnd/>
          </a:ln>
        </p:spPr>
      </p:pic>
      <p:pic>
        <p:nvPicPr>
          <p:cNvPr id="35" name="Picture 14"/>
          <p:cNvPicPr>
            <a:picLocks noChangeAspect="1"/>
          </p:cNvPicPr>
          <p:nvPr userDrawn="1"/>
        </p:nvPicPr>
        <p:blipFill>
          <a:blip r:embed="rId4" cstate="print"/>
          <a:srcRect/>
          <a:stretch>
            <a:fillRect/>
          </a:stretch>
        </p:blipFill>
        <p:spPr bwMode="auto">
          <a:xfrm>
            <a:off x="5583600" y="711863"/>
            <a:ext cx="360000" cy="360000"/>
          </a:xfrm>
          <a:prstGeom prst="rect">
            <a:avLst/>
          </a:prstGeom>
          <a:noFill/>
          <a:ln w="9525">
            <a:noFill/>
            <a:miter lim="800000"/>
            <a:headEnd/>
            <a:tailEnd/>
          </a:ln>
        </p:spPr>
      </p:pic>
      <p:pic>
        <p:nvPicPr>
          <p:cNvPr id="36" name="Picture 16"/>
          <p:cNvPicPr>
            <a:picLocks noChangeAspect="1"/>
          </p:cNvPicPr>
          <p:nvPr userDrawn="1"/>
        </p:nvPicPr>
        <p:blipFill>
          <a:blip r:embed="rId5" cstate="print"/>
          <a:srcRect/>
          <a:stretch>
            <a:fillRect/>
          </a:stretch>
        </p:blipFill>
        <p:spPr bwMode="auto">
          <a:xfrm>
            <a:off x="7010400" y="706985"/>
            <a:ext cx="360000" cy="360000"/>
          </a:xfrm>
          <a:prstGeom prst="rect">
            <a:avLst/>
          </a:prstGeom>
          <a:noFill/>
          <a:ln w="9525">
            <a:noFill/>
            <a:miter lim="800000"/>
            <a:headEnd/>
            <a:tailEnd/>
          </a:ln>
        </p:spPr>
      </p:pic>
      <p:pic>
        <p:nvPicPr>
          <p:cNvPr id="37" name="Picture 17"/>
          <p:cNvPicPr>
            <a:picLocks noChangeAspect="1"/>
          </p:cNvPicPr>
          <p:nvPr userDrawn="1"/>
        </p:nvPicPr>
        <p:blipFill>
          <a:blip r:embed="rId6" cstate="print"/>
          <a:srcRect l="11171"/>
          <a:stretch>
            <a:fillRect/>
          </a:stretch>
        </p:blipFill>
        <p:spPr bwMode="auto">
          <a:xfrm>
            <a:off x="5715000" y="4495800"/>
            <a:ext cx="360000" cy="360000"/>
          </a:xfrm>
          <a:prstGeom prst="rect">
            <a:avLst/>
          </a:prstGeom>
          <a:noFill/>
          <a:ln w="9525">
            <a:noFill/>
            <a:miter lim="800000"/>
            <a:headEnd/>
            <a:tailEnd/>
          </a:ln>
        </p:spPr>
      </p:pic>
      <p:pic>
        <p:nvPicPr>
          <p:cNvPr id="38" name="Picture 19"/>
          <p:cNvPicPr>
            <a:picLocks noChangeAspect="1"/>
          </p:cNvPicPr>
          <p:nvPr userDrawn="1"/>
        </p:nvPicPr>
        <p:blipFill>
          <a:blip r:embed="rId7" cstate="print"/>
          <a:srcRect/>
          <a:stretch>
            <a:fillRect/>
          </a:stretch>
        </p:blipFill>
        <p:spPr bwMode="auto">
          <a:xfrm>
            <a:off x="3069000" y="706985"/>
            <a:ext cx="360000" cy="360000"/>
          </a:xfrm>
          <a:prstGeom prst="rect">
            <a:avLst/>
          </a:prstGeom>
          <a:noFill/>
          <a:ln w="9525">
            <a:noFill/>
            <a:miter lim="800000"/>
            <a:headEnd/>
            <a:tailEnd/>
          </a:ln>
        </p:spPr>
      </p:pic>
      <p:pic>
        <p:nvPicPr>
          <p:cNvPr id="39" name="Picture 20"/>
          <p:cNvPicPr>
            <a:picLocks noChangeAspect="1"/>
          </p:cNvPicPr>
          <p:nvPr userDrawn="1"/>
        </p:nvPicPr>
        <p:blipFill>
          <a:blip r:embed="rId8" cstate="print"/>
          <a:srcRect/>
          <a:stretch>
            <a:fillRect/>
          </a:stretch>
        </p:blipFill>
        <p:spPr bwMode="auto">
          <a:xfrm>
            <a:off x="1371600" y="706800"/>
            <a:ext cx="360000" cy="360000"/>
          </a:xfrm>
          <a:prstGeom prst="rect">
            <a:avLst/>
          </a:prstGeom>
          <a:noFill/>
          <a:ln w="9525">
            <a:noFill/>
            <a:miter lim="800000"/>
            <a:headEnd/>
            <a:tailEnd/>
          </a:ln>
        </p:spPr>
      </p:pic>
      <p:pic>
        <p:nvPicPr>
          <p:cNvPr id="40" name="Picture 21"/>
          <p:cNvPicPr>
            <a:picLocks noChangeAspect="1"/>
          </p:cNvPicPr>
          <p:nvPr userDrawn="1"/>
        </p:nvPicPr>
        <p:blipFill>
          <a:blip r:embed="rId9" cstate="print"/>
          <a:srcRect t="8025" r="6839"/>
          <a:stretch>
            <a:fillRect/>
          </a:stretch>
        </p:blipFill>
        <p:spPr bwMode="auto">
          <a:xfrm>
            <a:off x="783000" y="4495800"/>
            <a:ext cx="360000" cy="360000"/>
          </a:xfrm>
          <a:prstGeom prst="rect">
            <a:avLst/>
          </a:prstGeom>
          <a:noFill/>
          <a:ln w="9525">
            <a:noFill/>
            <a:miter lim="800000"/>
            <a:headEnd/>
            <a:tailEnd/>
          </a:ln>
        </p:spPr>
      </p:pic>
      <p:pic>
        <p:nvPicPr>
          <p:cNvPr id="41" name="Picture 15"/>
          <p:cNvPicPr>
            <a:picLocks noChangeAspect="1"/>
          </p:cNvPicPr>
          <p:nvPr userDrawn="1"/>
        </p:nvPicPr>
        <p:blipFill>
          <a:blip r:embed="rId10" cstate="print"/>
          <a:srcRect/>
          <a:stretch>
            <a:fillRect/>
          </a:stretch>
        </p:blipFill>
        <p:spPr bwMode="auto">
          <a:xfrm>
            <a:off x="6553200" y="2590800"/>
            <a:ext cx="360000" cy="360000"/>
          </a:xfrm>
          <a:prstGeom prst="rect">
            <a:avLst/>
          </a:prstGeom>
          <a:noFill/>
          <a:ln w="9525">
            <a:noFill/>
            <a:miter lim="800000"/>
            <a:headEnd/>
            <a:tailEnd/>
          </a:ln>
        </p:spPr>
      </p:pic>
      <p:pic>
        <p:nvPicPr>
          <p:cNvPr id="42" name="Picture 18"/>
          <p:cNvPicPr>
            <a:picLocks noChangeAspect="1"/>
          </p:cNvPicPr>
          <p:nvPr userDrawn="1"/>
        </p:nvPicPr>
        <p:blipFill>
          <a:blip r:embed="rId11" cstate="print"/>
          <a:srcRect b="6728"/>
          <a:stretch>
            <a:fillRect/>
          </a:stretch>
        </p:blipFill>
        <p:spPr bwMode="auto">
          <a:xfrm>
            <a:off x="3297600" y="2590800"/>
            <a:ext cx="360000" cy="360000"/>
          </a:xfrm>
          <a:prstGeom prst="rect">
            <a:avLst/>
          </a:prstGeom>
          <a:noFill/>
          <a:ln w="9525">
            <a:noFill/>
            <a:miter lim="800000"/>
            <a:headEnd/>
            <a:tailEnd/>
          </a:ln>
        </p:spPr>
      </p:pic>
    </p:spTree>
    <p:extLst>
      <p:ext uri="{BB962C8B-B14F-4D97-AF65-F5344CB8AC3E}">
        <p14:creationId xmlns:p14="http://schemas.microsoft.com/office/powerpoint/2010/main" val="101817885"/>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neoschronos.com" TargetMode="External"/><Relationship Id="rId2" Type="http://schemas.openxmlformats.org/officeDocument/2006/relationships/hyperlink" Target="http://www.businessmodelgeneration.com/canvas" TargetMode="External"/><Relationship Id="rId1" Type="http://schemas.openxmlformats.org/officeDocument/2006/relationships/slideLayout" Target="../slideLayouts/slideLayout1.xml"/><Relationship Id="rId4" Type="http://schemas.openxmlformats.org/officeDocument/2006/relationships/hyperlink" Target="https://creativecommons.org/licenses/by-sa/3.0/"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neoschronos.com" TargetMode="External"/><Relationship Id="rId2" Type="http://schemas.openxmlformats.org/officeDocument/2006/relationships/hyperlink" Target="http://www.businessmodelgeneration.com/canvas" TargetMode="External"/><Relationship Id="rId1" Type="http://schemas.openxmlformats.org/officeDocument/2006/relationships/slideLayout" Target="../slideLayouts/slideLayout1.xml"/><Relationship Id="rId4" Type="http://schemas.openxmlformats.org/officeDocument/2006/relationships/hyperlink" Target="https://creativecommons.org/licenses/by-sa/3.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09424" y="1066799"/>
            <a:ext cx="1754326" cy="3428763"/>
          </a:xfrm>
        </p:spPr>
        <p:txBody>
          <a:bodyPr/>
          <a:lstStyle/>
          <a:p>
            <a:r>
              <a:rPr lang="fr-FR" noProof="0" dirty="0"/>
              <a:t>Qui sont nos partenaires clés? Qui sont nos principaux fournisseurs? Quelles ressources clés obtenons-nous de nos partenaires? Quelles activités clés les partenaires réalisent-ils?</a:t>
            </a:r>
            <a:endParaRPr lang="fr-FR" dirty="0"/>
          </a:p>
          <a:p>
            <a:endParaRPr lang="fr-FR" noProof="0" dirty="0"/>
          </a:p>
          <a:p>
            <a:r>
              <a:rPr lang="fr-FR" noProof="0" dirty="0"/>
              <a:t>MOTIVATIONS POUR DES PARTENARIATS:</a:t>
            </a:r>
          </a:p>
          <a:p>
            <a:r>
              <a:rPr lang="fr-FR" noProof="0" dirty="0"/>
              <a:t>Optimisation et économie, Réduction du risque et de l'incertitude, Acquisition de ressources et d'activités particulières </a:t>
            </a:r>
          </a:p>
        </p:txBody>
      </p:sp>
      <p:sp>
        <p:nvSpPr>
          <p:cNvPr id="3" name="Text Placeholder 2"/>
          <p:cNvSpPr>
            <a:spLocks noGrp="1"/>
          </p:cNvSpPr>
          <p:nvPr>
            <p:ph type="body" sz="quarter" idx="11"/>
          </p:nvPr>
        </p:nvSpPr>
        <p:spPr>
          <a:xfrm>
            <a:off x="2185335" y="1066800"/>
            <a:ext cx="1754326" cy="1530000"/>
          </a:xfrm>
        </p:spPr>
        <p:txBody>
          <a:bodyPr/>
          <a:lstStyle/>
          <a:p>
            <a:r>
              <a:rPr lang="fr-FR" dirty="0"/>
              <a:t>Quelles sont les activités clés requises par nos propositions de valeur? Nos canaux de distribution? Relation client? Flux de revenus?</a:t>
            </a:r>
          </a:p>
          <a:p>
            <a:endParaRPr lang="fr-FR" dirty="0"/>
          </a:p>
          <a:p>
            <a:r>
              <a:rPr lang="fr-FR" dirty="0"/>
              <a:t>CATÉGORIES:</a:t>
            </a:r>
          </a:p>
          <a:p>
            <a:r>
              <a:rPr lang="fr-FR" dirty="0"/>
              <a:t>Production, Résolution de problèmes, Plateforme / Réseau </a:t>
            </a:r>
          </a:p>
        </p:txBody>
      </p:sp>
      <p:sp>
        <p:nvSpPr>
          <p:cNvPr id="4" name="Text Placeholder 3"/>
          <p:cNvSpPr>
            <a:spLocks noGrp="1"/>
          </p:cNvSpPr>
          <p:nvPr>
            <p:ph type="body" sz="quarter" idx="12"/>
          </p:nvPr>
        </p:nvSpPr>
        <p:spPr>
          <a:xfrm>
            <a:off x="4067689" y="1066800"/>
            <a:ext cx="1754326" cy="3428762"/>
          </a:xfrm>
        </p:spPr>
        <p:txBody>
          <a:bodyPr/>
          <a:lstStyle/>
          <a:p>
            <a:pPr lvl="0"/>
            <a:r>
              <a:rPr lang="fr-FR" dirty="0"/>
              <a:t>Quelle valeur offrons-nous au client? Quels problèmes de clients aidons-nous à résoudre? Quels ensembles de produits et services offrons-nous à chaque segment de clientèle? Quels sont les besoins des clients que nous satisfaisons?</a:t>
            </a:r>
          </a:p>
          <a:p>
            <a:pPr lvl="0"/>
            <a:endParaRPr lang="fr-FR" dirty="0"/>
          </a:p>
          <a:p>
            <a:pPr lvl="0"/>
            <a:r>
              <a:rPr lang="fr-FR" dirty="0"/>
              <a:t>CARACTÉRISTIQUES: nouveauté, performances, personnalisation, "Réussir le travail", design, marque / statut, prix, réduction des coûts, réduction des risques, accessibilité, commodité / facilité d'utilisation </a:t>
            </a:r>
          </a:p>
          <a:p>
            <a:endParaRPr lang="en-GB" dirty="0"/>
          </a:p>
        </p:txBody>
      </p:sp>
      <p:sp>
        <p:nvSpPr>
          <p:cNvPr id="5" name="Text Placeholder 4"/>
          <p:cNvSpPr>
            <a:spLocks noGrp="1"/>
          </p:cNvSpPr>
          <p:nvPr>
            <p:ph type="body" sz="quarter" idx="13"/>
          </p:nvPr>
        </p:nvSpPr>
        <p:spPr>
          <a:xfrm>
            <a:off x="5948526" y="1056067"/>
            <a:ext cx="1754326" cy="1530000"/>
          </a:xfrm>
        </p:spPr>
        <p:txBody>
          <a:bodyPr/>
          <a:lstStyle/>
          <a:p>
            <a:pPr lvl="0"/>
            <a:r>
              <a:rPr lang="fr-FR" dirty="0"/>
              <a:t>Quel type de relation chacun de nos segments de clientèle s'attend-il à ce que nous établissions et maintenions avec eux? Lesquels avons-nous établis? Comment sont-ils intégrés au reste de notre modèle d'entreprise? Combien coûtent-ils?</a:t>
            </a:r>
          </a:p>
          <a:p>
            <a:endParaRPr lang="en-GB" dirty="0"/>
          </a:p>
        </p:txBody>
      </p:sp>
      <p:sp>
        <p:nvSpPr>
          <p:cNvPr id="6" name="Text Placeholder 5"/>
          <p:cNvSpPr>
            <a:spLocks noGrp="1"/>
          </p:cNvSpPr>
          <p:nvPr>
            <p:ph type="body" sz="quarter" idx="14"/>
          </p:nvPr>
        </p:nvSpPr>
        <p:spPr>
          <a:xfrm>
            <a:off x="7835806" y="1056066"/>
            <a:ext cx="1754326" cy="3439495"/>
          </a:xfrm>
        </p:spPr>
        <p:txBody>
          <a:bodyPr/>
          <a:lstStyle/>
          <a:p>
            <a:pPr lvl="0"/>
            <a:r>
              <a:rPr lang="fr-FR" dirty="0"/>
              <a:t>Pour qui créons-nous de la valeur? Qui sont nos clients les plus importants? Notre clientèle est-elle un marché de masse, un marché de niche, une plateforme segmentée, diversifiée et à plusieurs côtés </a:t>
            </a:r>
          </a:p>
          <a:p>
            <a:endParaRPr lang="en-GB" dirty="0"/>
          </a:p>
        </p:txBody>
      </p:sp>
      <p:sp>
        <p:nvSpPr>
          <p:cNvPr id="7" name="Text Placeholder 6"/>
          <p:cNvSpPr>
            <a:spLocks noGrp="1"/>
          </p:cNvSpPr>
          <p:nvPr>
            <p:ph type="body" sz="quarter" idx="16"/>
          </p:nvPr>
        </p:nvSpPr>
        <p:spPr>
          <a:xfrm>
            <a:off x="2196704" y="2965800"/>
            <a:ext cx="1754326" cy="1530000"/>
          </a:xfrm>
        </p:spPr>
        <p:txBody>
          <a:bodyPr/>
          <a:lstStyle/>
          <a:p>
            <a:r>
              <a:rPr lang="fr-FR" dirty="0"/>
              <a:t>Quelles sont les ressources clés requises par nos propositions de valeur? Nos canaux de distribution? Relations clients? Flux de revenus?</a:t>
            </a:r>
          </a:p>
          <a:p>
            <a:endParaRPr lang="fr-FR" dirty="0"/>
          </a:p>
          <a:p>
            <a:r>
              <a:rPr lang="fr-FR" dirty="0"/>
              <a:t>TYPES DE RESSOURCES: physiques, intellectuelles (brevets de marque, droits d’auteur, données), humaines, financières </a:t>
            </a:r>
          </a:p>
        </p:txBody>
      </p:sp>
      <p:sp>
        <p:nvSpPr>
          <p:cNvPr id="8" name="Text Placeholder 7"/>
          <p:cNvSpPr>
            <a:spLocks noGrp="1"/>
          </p:cNvSpPr>
          <p:nvPr>
            <p:ph type="body" sz="quarter" idx="18"/>
          </p:nvPr>
        </p:nvSpPr>
        <p:spPr>
          <a:xfrm>
            <a:off x="5952078" y="2965800"/>
            <a:ext cx="1754326" cy="1530000"/>
          </a:xfrm>
        </p:spPr>
        <p:txBody>
          <a:bodyPr/>
          <a:lstStyle/>
          <a:p>
            <a:pPr lvl="0"/>
            <a:r>
              <a:rPr lang="fr-FR" dirty="0"/>
              <a:t>Quels sont les canaux préférés par nos clients? Comment pouvons-nous les atteindre maintenant? Nos canaux, comment sont-ils intégrés? Lesquels fonctionnent le mieux? Quels sont les plus rentables? Comment pouvons-nous les intégrer dans les routines client? </a:t>
            </a:r>
          </a:p>
          <a:p>
            <a:endParaRPr lang="en-GB" dirty="0"/>
          </a:p>
        </p:txBody>
      </p:sp>
      <p:sp>
        <p:nvSpPr>
          <p:cNvPr id="9" name="Text Placeholder 8"/>
          <p:cNvSpPr>
            <a:spLocks noGrp="1"/>
          </p:cNvSpPr>
          <p:nvPr>
            <p:ph type="body" sz="quarter" idx="20"/>
          </p:nvPr>
        </p:nvSpPr>
        <p:spPr>
          <a:xfrm>
            <a:off x="309424" y="4876800"/>
            <a:ext cx="4561026" cy="1447800"/>
          </a:xfrm>
        </p:spPr>
        <p:txBody>
          <a:bodyPr/>
          <a:lstStyle/>
          <a:p>
            <a:pPr lvl="0"/>
            <a:r>
              <a:rPr lang="fr-FR" dirty="0"/>
              <a:t>Quels sont les coûts les plus importants inhérents à notre modèle d'entreprise? Quelles ressources clés sont les plus chères? Quelles activités clés sont les plus chères?</a:t>
            </a:r>
          </a:p>
          <a:p>
            <a:pPr lvl="0"/>
            <a:endParaRPr lang="fr-FR" dirty="0"/>
          </a:p>
          <a:p>
            <a:pPr lvl="0"/>
            <a:r>
              <a:rPr lang="fr-FR" dirty="0"/>
              <a:t>VOTRE ENTREPRISE C'EST PLUS: axé sur les coûts (structure de coûts allégée, proposition de valeur aux plus bas prix, automatisation maximale, externalisation poussée), axé sur la valeur (axé sur la création de valeur, proposition de valeur supérieure).</a:t>
            </a:r>
          </a:p>
          <a:p>
            <a:pPr lvl="0"/>
            <a:endParaRPr lang="fr-FR" dirty="0"/>
          </a:p>
          <a:p>
            <a:pPr lvl="0"/>
            <a:r>
              <a:rPr lang="fr-FR" dirty="0"/>
              <a:t>EXEMPLE CARACTÉRISTIQUES: coûts fixes (salaires, loyers, services publics), coûts variables, économies d’échelle, économies d’envergure</a:t>
            </a:r>
            <a:endParaRPr lang="en-GB" dirty="0"/>
          </a:p>
          <a:p>
            <a:endParaRPr lang="en-GB" dirty="0"/>
          </a:p>
        </p:txBody>
      </p:sp>
      <p:sp>
        <p:nvSpPr>
          <p:cNvPr id="10" name="Text Placeholder 9"/>
          <p:cNvSpPr>
            <a:spLocks noGrp="1"/>
          </p:cNvSpPr>
          <p:nvPr>
            <p:ph type="body" sz="quarter" idx="21"/>
          </p:nvPr>
        </p:nvSpPr>
        <p:spPr>
          <a:xfrm>
            <a:off x="5056350" y="4876800"/>
            <a:ext cx="4533783" cy="1447800"/>
          </a:xfrm>
        </p:spPr>
        <p:txBody>
          <a:bodyPr/>
          <a:lstStyle/>
          <a:p>
            <a:pPr lvl="0"/>
            <a:r>
              <a:rPr lang="fr-FR" dirty="0"/>
              <a:t>Nos clients, pour quelle valeur sont-ils vraiment disposés à payer? Pour quelle valeur paient-ils actuellement? Comment paient-ils actuellement? Comment préféreraient-ils payer? Quelle est la contribution de chaque source de revenus aux revenus globaux?</a:t>
            </a:r>
          </a:p>
          <a:p>
            <a:pPr lvl="0"/>
            <a:endParaRPr lang="fr-FR" dirty="0"/>
          </a:p>
          <a:p>
            <a:pPr lvl="0"/>
            <a:r>
              <a:rPr lang="fr-FR" dirty="0"/>
              <a:t>TYPES: Vente d'actifs, Frais d'utilisation, Frais d'abonnement, Prêt / Location, Crédit-bail, Frais de courtage, Publicité</a:t>
            </a:r>
          </a:p>
          <a:p>
            <a:pPr lvl="0"/>
            <a:r>
              <a:rPr lang="fr-FR" dirty="0"/>
              <a:t>PRIX FIXE: Prix catalogue, Dépend de la fonctionnalité du produit, Dépendant du segment de clientèle, Dépend du volume</a:t>
            </a:r>
          </a:p>
          <a:p>
            <a:pPr lvl="0"/>
            <a:r>
              <a:rPr lang="fr-FR" dirty="0"/>
              <a:t>PRIX DYNAMIQUE: Négociation (négociation), gestion du rendement, marché en temps rée</a:t>
            </a:r>
            <a:endParaRPr lang="en-GB" dirty="0"/>
          </a:p>
          <a:p>
            <a:endParaRPr lang="en-GB" dirty="0"/>
          </a:p>
        </p:txBody>
      </p:sp>
      <p:sp>
        <p:nvSpPr>
          <p:cNvPr id="11" name="Text Placeholder 10"/>
          <p:cNvSpPr>
            <a:spLocks noGrp="1"/>
          </p:cNvSpPr>
          <p:nvPr>
            <p:ph type="body" sz="quarter" idx="22"/>
          </p:nvPr>
        </p:nvSpPr>
        <p:spPr>
          <a:xfrm>
            <a:off x="3962400" y="381000"/>
            <a:ext cx="1403350" cy="228600"/>
          </a:xfrm>
        </p:spPr>
        <p:txBody>
          <a:bodyPr/>
          <a:lstStyle/>
          <a:p>
            <a:r>
              <a:rPr lang="fr-FR" altLang="en-FR" dirty="0"/>
              <a:t>Startup, Entreprise, ..</a:t>
            </a:r>
          </a:p>
        </p:txBody>
      </p:sp>
      <p:sp>
        <p:nvSpPr>
          <p:cNvPr id="12" name="Text Placeholder 11"/>
          <p:cNvSpPr>
            <a:spLocks noGrp="1"/>
          </p:cNvSpPr>
          <p:nvPr>
            <p:ph type="body" sz="quarter" idx="23"/>
          </p:nvPr>
        </p:nvSpPr>
        <p:spPr>
          <a:xfrm>
            <a:off x="5685201" y="381000"/>
            <a:ext cx="1403350" cy="228600"/>
          </a:xfrm>
        </p:spPr>
        <p:txBody>
          <a:bodyPr/>
          <a:lstStyle/>
          <a:p>
            <a:r>
              <a:rPr lang="en-GB" altLang="en-FR" dirty="0"/>
              <a:t>Nom1, Nom2, </a:t>
            </a:r>
            <a:r>
              <a:rPr lang="mr-IN" altLang="en-FR" dirty="0"/>
              <a:t>…</a:t>
            </a:r>
            <a:endParaRPr lang="en-GB" altLang="en-FR" dirty="0"/>
          </a:p>
        </p:txBody>
      </p:sp>
      <p:sp>
        <p:nvSpPr>
          <p:cNvPr id="13" name="Text Placeholder 12"/>
          <p:cNvSpPr>
            <a:spLocks noGrp="1"/>
          </p:cNvSpPr>
          <p:nvPr>
            <p:ph type="body" sz="quarter" idx="24"/>
          </p:nvPr>
        </p:nvSpPr>
        <p:spPr>
          <a:xfrm>
            <a:off x="7759700" y="381000"/>
            <a:ext cx="1155700" cy="228600"/>
          </a:xfrm>
        </p:spPr>
        <p:txBody>
          <a:bodyPr/>
          <a:lstStyle/>
          <a:p>
            <a:r>
              <a:rPr lang="fr-FR" altLang="en-FR" dirty="0"/>
              <a:t>JJ/MM/AAAA</a:t>
            </a:r>
          </a:p>
        </p:txBody>
      </p:sp>
      <p:sp>
        <p:nvSpPr>
          <p:cNvPr id="14" name="Text Placeholder 13"/>
          <p:cNvSpPr>
            <a:spLocks noGrp="1"/>
          </p:cNvSpPr>
          <p:nvPr>
            <p:ph type="body" sz="quarter" idx="25"/>
          </p:nvPr>
        </p:nvSpPr>
        <p:spPr>
          <a:xfrm>
            <a:off x="9245600" y="381000"/>
            <a:ext cx="412750" cy="228600"/>
          </a:xfrm>
        </p:spPr>
        <p:txBody>
          <a:bodyPr/>
          <a:lstStyle/>
          <a:p>
            <a:r>
              <a:rPr lang="en-GB" dirty="0"/>
              <a:t>X.Y</a:t>
            </a:r>
          </a:p>
        </p:txBody>
      </p:sp>
      <p:sp>
        <p:nvSpPr>
          <p:cNvPr id="52" name="Rectangle 51"/>
          <p:cNvSpPr/>
          <p:nvPr/>
        </p:nvSpPr>
        <p:spPr>
          <a:xfrm>
            <a:off x="247650" y="6457891"/>
            <a:ext cx="9410700" cy="307777"/>
          </a:xfrm>
          <a:prstGeom prst="rect">
            <a:avLst/>
          </a:prstGeom>
        </p:spPr>
        <p:txBody>
          <a:bodyPr wrap="square">
            <a:spAutoFit/>
          </a:bodyPr>
          <a:lstStyle/>
          <a:p>
            <a:r>
              <a:rPr lang="en-GB" sz="700" b="0" i="0" dirty="0">
                <a:solidFill>
                  <a:srgbClr val="808080"/>
                </a:solidFill>
                <a:latin typeface="Arial"/>
                <a:ea typeface="Arial"/>
                <a:cs typeface="Arial"/>
              </a:rPr>
              <a:t>Designed by: The Business Model Foundry (</a:t>
            </a:r>
            <a:r>
              <a:rPr lang="en-GB" sz="700" b="0" i="0" dirty="0">
                <a:solidFill>
                  <a:srgbClr val="808080"/>
                </a:solidFill>
                <a:latin typeface="Arial"/>
                <a:ea typeface="Arial"/>
                <a:cs typeface="Arial"/>
                <a:hlinkClick r:id="rId2"/>
              </a:rPr>
              <a:t>www.businessmodelgeneration.com/canvas</a:t>
            </a:r>
            <a:r>
              <a:rPr lang="en-GB" sz="700" b="0" i="0" dirty="0">
                <a:solidFill>
                  <a:srgbClr val="808080"/>
                </a:solidFill>
                <a:latin typeface="Arial"/>
                <a:ea typeface="Arial"/>
                <a:cs typeface="Arial"/>
              </a:rPr>
              <a:t>). </a:t>
            </a:r>
            <a:r>
              <a:rPr lang="en-GB" sz="700" dirty="0">
                <a:solidFill>
                  <a:srgbClr val="808080"/>
                </a:solidFill>
                <a:latin typeface="Arial"/>
                <a:ea typeface="Arial"/>
                <a:cs typeface="Arial"/>
              </a:rPr>
              <a:t>PowerPoint implementation by: Neos Chronos Limited </a:t>
            </a:r>
            <a:r>
              <a:rPr lang="en-GB" sz="700" dirty="0">
                <a:latin typeface="Arial"/>
                <a:cs typeface="Arial"/>
              </a:rPr>
              <a:t>(</a:t>
            </a:r>
            <a:r>
              <a:rPr lang="en-GB" sz="700" dirty="0">
                <a:latin typeface="Arial"/>
                <a:cs typeface="Arial"/>
                <a:hlinkClick r:id="rId3"/>
              </a:rPr>
              <a:t>https://neoschronos.com</a:t>
            </a:r>
            <a:r>
              <a:rPr lang="en-GB" sz="700" dirty="0">
                <a:latin typeface="Arial"/>
                <a:cs typeface="Arial"/>
              </a:rPr>
              <a:t>). License: </a:t>
            </a:r>
            <a:r>
              <a:rPr lang="mr-IN" sz="700" dirty="0">
                <a:latin typeface="Arial"/>
                <a:cs typeface="Arial"/>
                <a:hlinkClick r:id="rId4"/>
              </a:rPr>
              <a:t>CC BY-SA 3.0</a:t>
            </a:r>
            <a:endParaRPr lang="mr-IN" sz="700" dirty="0">
              <a:latin typeface="Arial"/>
              <a:cs typeface="Arial"/>
            </a:endParaRPr>
          </a:p>
          <a:p>
            <a:endParaRPr lang="en-GB" sz="700" dirty="0">
              <a:latin typeface="Arial"/>
              <a:cs typeface="Arial"/>
            </a:endParaRPr>
          </a:p>
        </p:txBody>
      </p:sp>
    </p:spTree>
    <p:extLst>
      <p:ext uri="{BB962C8B-B14F-4D97-AF65-F5344CB8AC3E}">
        <p14:creationId xmlns:p14="http://schemas.microsoft.com/office/powerpoint/2010/main" val="1335410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 Placeholder 27">
            <a:extLst>
              <a:ext uri="{FF2B5EF4-FFF2-40B4-BE49-F238E27FC236}">
                <a16:creationId xmlns:a16="http://schemas.microsoft.com/office/drawing/2014/main" id="{1F5320CB-3A1E-65DE-D889-920F0B7E3CFC}"/>
              </a:ext>
            </a:extLst>
          </p:cNvPr>
          <p:cNvSpPr>
            <a:spLocks noGrp="1"/>
          </p:cNvSpPr>
          <p:nvPr>
            <p:ph type="body" sz="quarter" idx="10"/>
          </p:nvPr>
        </p:nvSpPr>
        <p:spPr/>
        <p:txBody>
          <a:bodyPr/>
          <a:lstStyle/>
          <a:p>
            <a:endParaRPr lang="en-FR"/>
          </a:p>
        </p:txBody>
      </p:sp>
      <p:sp>
        <p:nvSpPr>
          <p:cNvPr id="29" name="Text Placeholder 28">
            <a:extLst>
              <a:ext uri="{FF2B5EF4-FFF2-40B4-BE49-F238E27FC236}">
                <a16:creationId xmlns:a16="http://schemas.microsoft.com/office/drawing/2014/main" id="{A245B051-1C1F-F9AD-0725-3C69AB7FE5AB}"/>
              </a:ext>
            </a:extLst>
          </p:cNvPr>
          <p:cNvSpPr>
            <a:spLocks noGrp="1"/>
          </p:cNvSpPr>
          <p:nvPr>
            <p:ph type="body" sz="quarter" idx="11"/>
          </p:nvPr>
        </p:nvSpPr>
        <p:spPr/>
        <p:txBody>
          <a:bodyPr/>
          <a:lstStyle/>
          <a:p>
            <a:endParaRPr lang="en-FR"/>
          </a:p>
        </p:txBody>
      </p:sp>
      <p:sp>
        <p:nvSpPr>
          <p:cNvPr id="30" name="Text Placeholder 29">
            <a:extLst>
              <a:ext uri="{FF2B5EF4-FFF2-40B4-BE49-F238E27FC236}">
                <a16:creationId xmlns:a16="http://schemas.microsoft.com/office/drawing/2014/main" id="{030FB94D-6D0E-5C80-750C-AA91770D8269}"/>
              </a:ext>
            </a:extLst>
          </p:cNvPr>
          <p:cNvSpPr>
            <a:spLocks noGrp="1"/>
          </p:cNvSpPr>
          <p:nvPr>
            <p:ph type="body" sz="quarter" idx="12"/>
          </p:nvPr>
        </p:nvSpPr>
        <p:spPr/>
        <p:txBody>
          <a:bodyPr/>
          <a:lstStyle/>
          <a:p>
            <a:endParaRPr lang="en-FR"/>
          </a:p>
        </p:txBody>
      </p:sp>
      <p:sp>
        <p:nvSpPr>
          <p:cNvPr id="31" name="Text Placeholder 30">
            <a:extLst>
              <a:ext uri="{FF2B5EF4-FFF2-40B4-BE49-F238E27FC236}">
                <a16:creationId xmlns:a16="http://schemas.microsoft.com/office/drawing/2014/main" id="{DD1B1D1E-0FD2-3F1C-AAB4-A5E54BE1CCEE}"/>
              </a:ext>
            </a:extLst>
          </p:cNvPr>
          <p:cNvSpPr>
            <a:spLocks noGrp="1"/>
          </p:cNvSpPr>
          <p:nvPr>
            <p:ph type="body" sz="quarter" idx="13"/>
          </p:nvPr>
        </p:nvSpPr>
        <p:spPr/>
        <p:txBody>
          <a:bodyPr/>
          <a:lstStyle/>
          <a:p>
            <a:endParaRPr lang="en-FR"/>
          </a:p>
        </p:txBody>
      </p:sp>
      <p:sp>
        <p:nvSpPr>
          <p:cNvPr id="32" name="Text Placeholder 31">
            <a:extLst>
              <a:ext uri="{FF2B5EF4-FFF2-40B4-BE49-F238E27FC236}">
                <a16:creationId xmlns:a16="http://schemas.microsoft.com/office/drawing/2014/main" id="{11E6D4A4-0311-23D0-51FE-2F3E3DCE3EB7}"/>
              </a:ext>
            </a:extLst>
          </p:cNvPr>
          <p:cNvSpPr>
            <a:spLocks noGrp="1"/>
          </p:cNvSpPr>
          <p:nvPr>
            <p:ph type="body" sz="quarter" idx="14"/>
          </p:nvPr>
        </p:nvSpPr>
        <p:spPr/>
        <p:txBody>
          <a:bodyPr/>
          <a:lstStyle/>
          <a:p>
            <a:endParaRPr lang="en-FR"/>
          </a:p>
        </p:txBody>
      </p:sp>
      <p:sp>
        <p:nvSpPr>
          <p:cNvPr id="33" name="Text Placeholder 32">
            <a:extLst>
              <a:ext uri="{FF2B5EF4-FFF2-40B4-BE49-F238E27FC236}">
                <a16:creationId xmlns:a16="http://schemas.microsoft.com/office/drawing/2014/main" id="{437B0E43-EE06-1B0A-D5F1-EAACBD8198E0}"/>
              </a:ext>
            </a:extLst>
          </p:cNvPr>
          <p:cNvSpPr>
            <a:spLocks noGrp="1"/>
          </p:cNvSpPr>
          <p:nvPr>
            <p:ph type="body" sz="quarter" idx="16"/>
          </p:nvPr>
        </p:nvSpPr>
        <p:spPr/>
        <p:txBody>
          <a:bodyPr/>
          <a:lstStyle/>
          <a:p>
            <a:endParaRPr lang="en-FR"/>
          </a:p>
        </p:txBody>
      </p:sp>
      <p:sp>
        <p:nvSpPr>
          <p:cNvPr id="34" name="Text Placeholder 33">
            <a:extLst>
              <a:ext uri="{FF2B5EF4-FFF2-40B4-BE49-F238E27FC236}">
                <a16:creationId xmlns:a16="http://schemas.microsoft.com/office/drawing/2014/main" id="{5C61933F-14B0-F522-E2B2-A715295BFE8F}"/>
              </a:ext>
            </a:extLst>
          </p:cNvPr>
          <p:cNvSpPr>
            <a:spLocks noGrp="1"/>
          </p:cNvSpPr>
          <p:nvPr>
            <p:ph type="body" sz="quarter" idx="18"/>
          </p:nvPr>
        </p:nvSpPr>
        <p:spPr/>
        <p:txBody>
          <a:bodyPr/>
          <a:lstStyle/>
          <a:p>
            <a:endParaRPr lang="en-FR"/>
          </a:p>
        </p:txBody>
      </p:sp>
      <p:sp>
        <p:nvSpPr>
          <p:cNvPr id="35" name="Text Placeholder 34">
            <a:extLst>
              <a:ext uri="{FF2B5EF4-FFF2-40B4-BE49-F238E27FC236}">
                <a16:creationId xmlns:a16="http://schemas.microsoft.com/office/drawing/2014/main" id="{4225B8F1-1265-0C1C-475E-5ACC798C0EBF}"/>
              </a:ext>
            </a:extLst>
          </p:cNvPr>
          <p:cNvSpPr>
            <a:spLocks noGrp="1"/>
          </p:cNvSpPr>
          <p:nvPr>
            <p:ph type="body" sz="quarter" idx="20"/>
          </p:nvPr>
        </p:nvSpPr>
        <p:spPr/>
        <p:txBody>
          <a:bodyPr/>
          <a:lstStyle/>
          <a:p>
            <a:endParaRPr lang="en-FR"/>
          </a:p>
        </p:txBody>
      </p:sp>
      <p:sp>
        <p:nvSpPr>
          <p:cNvPr id="36" name="Text Placeholder 35">
            <a:extLst>
              <a:ext uri="{FF2B5EF4-FFF2-40B4-BE49-F238E27FC236}">
                <a16:creationId xmlns:a16="http://schemas.microsoft.com/office/drawing/2014/main" id="{92158A8A-B605-632A-63E2-377193693113}"/>
              </a:ext>
            </a:extLst>
          </p:cNvPr>
          <p:cNvSpPr>
            <a:spLocks noGrp="1"/>
          </p:cNvSpPr>
          <p:nvPr>
            <p:ph type="body" sz="quarter" idx="21"/>
          </p:nvPr>
        </p:nvSpPr>
        <p:spPr/>
        <p:txBody>
          <a:bodyPr/>
          <a:lstStyle/>
          <a:p>
            <a:endParaRPr lang="en-FR"/>
          </a:p>
        </p:txBody>
      </p:sp>
      <p:sp>
        <p:nvSpPr>
          <p:cNvPr id="11" name="Text Placeholder 10"/>
          <p:cNvSpPr>
            <a:spLocks noGrp="1"/>
          </p:cNvSpPr>
          <p:nvPr>
            <p:ph type="body" sz="quarter" idx="22"/>
          </p:nvPr>
        </p:nvSpPr>
        <p:spPr>
          <a:xfrm>
            <a:off x="3962400" y="381000"/>
            <a:ext cx="1403350" cy="228600"/>
          </a:xfrm>
        </p:spPr>
        <p:txBody>
          <a:bodyPr/>
          <a:lstStyle/>
          <a:p>
            <a:endParaRPr lang="fr-FR" altLang="en-FR" dirty="0"/>
          </a:p>
        </p:txBody>
      </p:sp>
      <p:sp>
        <p:nvSpPr>
          <p:cNvPr id="12" name="Text Placeholder 11"/>
          <p:cNvSpPr>
            <a:spLocks noGrp="1"/>
          </p:cNvSpPr>
          <p:nvPr>
            <p:ph type="body" sz="quarter" idx="23"/>
          </p:nvPr>
        </p:nvSpPr>
        <p:spPr>
          <a:xfrm>
            <a:off x="5685201" y="381000"/>
            <a:ext cx="1403350" cy="228600"/>
          </a:xfrm>
        </p:spPr>
        <p:txBody>
          <a:bodyPr/>
          <a:lstStyle/>
          <a:p>
            <a:endParaRPr lang="en-GB" altLang="en-FR" dirty="0"/>
          </a:p>
        </p:txBody>
      </p:sp>
      <p:sp>
        <p:nvSpPr>
          <p:cNvPr id="13" name="Text Placeholder 12"/>
          <p:cNvSpPr>
            <a:spLocks noGrp="1"/>
          </p:cNvSpPr>
          <p:nvPr>
            <p:ph type="body" sz="quarter" idx="24"/>
          </p:nvPr>
        </p:nvSpPr>
        <p:spPr>
          <a:xfrm>
            <a:off x="7759700" y="381000"/>
            <a:ext cx="1155700" cy="228600"/>
          </a:xfrm>
        </p:spPr>
        <p:txBody>
          <a:bodyPr/>
          <a:lstStyle/>
          <a:p>
            <a:endParaRPr lang="fr-FR" altLang="en-FR" dirty="0"/>
          </a:p>
        </p:txBody>
      </p:sp>
      <p:sp>
        <p:nvSpPr>
          <p:cNvPr id="14" name="Text Placeholder 13"/>
          <p:cNvSpPr>
            <a:spLocks noGrp="1"/>
          </p:cNvSpPr>
          <p:nvPr>
            <p:ph type="body" sz="quarter" idx="25"/>
          </p:nvPr>
        </p:nvSpPr>
        <p:spPr>
          <a:xfrm>
            <a:off x="9245600" y="381000"/>
            <a:ext cx="412750" cy="228600"/>
          </a:xfrm>
        </p:spPr>
        <p:txBody>
          <a:bodyPr/>
          <a:lstStyle/>
          <a:p>
            <a:endParaRPr lang="en-GB" dirty="0"/>
          </a:p>
        </p:txBody>
      </p:sp>
      <p:sp>
        <p:nvSpPr>
          <p:cNvPr id="52" name="Rectangle 51"/>
          <p:cNvSpPr/>
          <p:nvPr/>
        </p:nvSpPr>
        <p:spPr>
          <a:xfrm>
            <a:off x="247650" y="6457891"/>
            <a:ext cx="9410700" cy="307777"/>
          </a:xfrm>
          <a:prstGeom prst="rect">
            <a:avLst/>
          </a:prstGeom>
        </p:spPr>
        <p:txBody>
          <a:bodyPr wrap="square">
            <a:spAutoFit/>
          </a:bodyPr>
          <a:lstStyle/>
          <a:p>
            <a:r>
              <a:rPr lang="en-GB" sz="700" b="0" i="0" dirty="0">
                <a:solidFill>
                  <a:srgbClr val="808080"/>
                </a:solidFill>
                <a:latin typeface="Arial"/>
                <a:ea typeface="Arial"/>
                <a:cs typeface="Arial"/>
              </a:rPr>
              <a:t>Designed by: The Business Model Foundry (</a:t>
            </a:r>
            <a:r>
              <a:rPr lang="en-GB" sz="700" b="0" i="0" dirty="0">
                <a:solidFill>
                  <a:srgbClr val="808080"/>
                </a:solidFill>
                <a:latin typeface="Arial"/>
                <a:ea typeface="Arial"/>
                <a:cs typeface="Arial"/>
                <a:hlinkClick r:id="rId2"/>
              </a:rPr>
              <a:t>www.businessmodelgeneration.com/canvas</a:t>
            </a:r>
            <a:r>
              <a:rPr lang="en-GB" sz="700" b="0" i="0" dirty="0">
                <a:solidFill>
                  <a:srgbClr val="808080"/>
                </a:solidFill>
                <a:latin typeface="Arial"/>
                <a:ea typeface="Arial"/>
                <a:cs typeface="Arial"/>
              </a:rPr>
              <a:t>). </a:t>
            </a:r>
            <a:r>
              <a:rPr lang="en-GB" sz="700" dirty="0">
                <a:solidFill>
                  <a:srgbClr val="808080"/>
                </a:solidFill>
                <a:latin typeface="Arial"/>
                <a:ea typeface="Arial"/>
                <a:cs typeface="Arial"/>
              </a:rPr>
              <a:t>PowerPoint implementation by: Neos Chronos Limited </a:t>
            </a:r>
            <a:r>
              <a:rPr lang="en-GB" sz="700" dirty="0">
                <a:latin typeface="Arial"/>
                <a:cs typeface="Arial"/>
              </a:rPr>
              <a:t>(</a:t>
            </a:r>
            <a:r>
              <a:rPr lang="en-GB" sz="700" dirty="0">
                <a:latin typeface="Arial"/>
                <a:cs typeface="Arial"/>
                <a:hlinkClick r:id="rId3"/>
              </a:rPr>
              <a:t>https://neoschronos.com</a:t>
            </a:r>
            <a:r>
              <a:rPr lang="en-GB" sz="700" dirty="0">
                <a:latin typeface="Arial"/>
                <a:cs typeface="Arial"/>
              </a:rPr>
              <a:t>). License: </a:t>
            </a:r>
            <a:r>
              <a:rPr lang="mr-IN" sz="700" dirty="0">
                <a:latin typeface="Arial"/>
                <a:cs typeface="Arial"/>
                <a:hlinkClick r:id="rId4"/>
              </a:rPr>
              <a:t>CC BY-SA 3.0</a:t>
            </a:r>
            <a:endParaRPr lang="mr-IN" sz="700" dirty="0">
              <a:latin typeface="Arial"/>
              <a:cs typeface="Arial"/>
            </a:endParaRPr>
          </a:p>
          <a:p>
            <a:endParaRPr lang="en-GB" sz="700" dirty="0">
              <a:latin typeface="Arial"/>
              <a:cs typeface="Arial"/>
            </a:endParaRPr>
          </a:p>
        </p:txBody>
      </p:sp>
    </p:spTree>
    <p:extLst>
      <p:ext uri="{BB962C8B-B14F-4D97-AF65-F5344CB8AC3E}">
        <p14:creationId xmlns:p14="http://schemas.microsoft.com/office/powerpoint/2010/main" val="1700269046"/>
      </p:ext>
    </p:extLst>
  </p:cSld>
  <p:clrMapOvr>
    <a:masterClrMapping/>
  </p:clrMapOvr>
</p:sld>
</file>

<file path=ppt/theme/theme1.xml><?xml version="1.0" encoding="utf-8"?>
<a:theme xmlns:a="http://schemas.openxmlformats.org/drawingml/2006/main" name="Office Theme">
  <a:themeElements>
    <a:clrScheme name="Neos Chronos">
      <a:dk1>
        <a:srgbClr val="444444"/>
      </a:dk1>
      <a:lt1>
        <a:sysClr val="window" lastClr="FFFFFF"/>
      </a:lt1>
      <a:dk2>
        <a:srgbClr val="222222"/>
      </a:dk2>
      <a:lt2>
        <a:srgbClr val="F3F3F3"/>
      </a:lt2>
      <a:accent1>
        <a:srgbClr val="669933"/>
      </a:accent1>
      <a:accent2>
        <a:srgbClr val="38BEEA"/>
      </a:accent2>
      <a:accent3>
        <a:srgbClr val="EA38C0"/>
      </a:accent3>
      <a:accent4>
        <a:srgbClr val="EABB38"/>
      </a:accent4>
      <a:accent5>
        <a:srgbClr val="788C92"/>
      </a:accent5>
      <a:accent6>
        <a:srgbClr val="EA6238"/>
      </a:accent6>
      <a:hlink>
        <a:srgbClr val="787828"/>
      </a:hlink>
      <a:folHlink>
        <a:srgbClr val="9AA2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290</TotalTime>
  <Words>599</Words>
  <Application>Microsoft Macintosh PowerPoint</Application>
  <PresentationFormat>A4 Paper (210x297 mm)</PresentationFormat>
  <Paragraphs>33</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Lucida Sans</vt:lpstr>
      <vt:lpstr>Office Theme</vt:lpstr>
      <vt:lpstr>PowerPoint Presentation</vt:lpstr>
      <vt:lpstr>PowerPoint Presentation</vt:lpstr>
    </vt:vector>
  </TitlesOfParts>
  <Manager/>
  <Company>Neos Chronos Limited</Company>
  <LinksUpToDate>false</LinksUpToDate>
  <SharedDoc>false</SharedDoc>
  <HyperlinkBase>https://neoschronos.com/assets/</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Model Canvas en Francais PPT</dc:title>
  <dc:subject/>
  <dc:creator>Thomas Papanikolaou</dc:creator>
  <cp:keywords>Business Model Canvas, Francais, Free, Template, Powerpoint, ppt, pptx, Français, French</cp:keywords>
  <dc:description>The Business Model Canvas (www.businessmodelgeneration.com/canvas). This work is licensed under the Creative Commons Attribution-Share Alike 3.0 Unported License.</dc:description>
  <cp:lastModifiedBy>Dr. Thomas Papanikolaou</cp:lastModifiedBy>
  <cp:revision>65</cp:revision>
  <cp:lastPrinted>2019-04-01T19:25:48Z</cp:lastPrinted>
  <dcterms:created xsi:type="dcterms:W3CDTF">2019-04-01T16:49:19Z</dcterms:created>
  <dcterms:modified xsi:type="dcterms:W3CDTF">2024-08-03T19:02:49Z</dcterms:modified>
  <cp:category>PowerPoint Template PPT</cp:category>
</cp:coreProperties>
</file>