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3" autoAdjust="0"/>
    <p:restoredTop sz="99472" autoAdjust="0"/>
  </p:normalViewPr>
  <p:slideViewPr>
    <p:cSldViewPr snapToObjects="1">
      <p:cViewPr varScale="1">
        <p:scale>
          <a:sx n="85" d="100"/>
          <a:sy n="85" d="100"/>
        </p:scale>
        <p:origin x="-1376" y="-11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n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09424" y="1066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Top 3 problems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85335" y="1066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Top 3 features</a:t>
            </a:r>
            <a:endParaRPr lang="en-GB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067689" y="1066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Single, clear and compelling message that states why you are different and worth buying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948526" y="1056067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Can’t be easily copied or bought</a:t>
            </a:r>
            <a:endParaRPr lang="en-GB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7835806" y="1056067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Target Customers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309424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2196704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 smtClean="0"/>
              <a:t>Key activities you measure</a:t>
            </a:r>
            <a:endParaRPr lang="en-GB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072615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952078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Path to customers</a:t>
            </a:r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7835806" y="2965563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309424" y="4876800"/>
            <a:ext cx="4561026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 smtClean="0"/>
              <a:t>Customer acquisition costs</a:t>
            </a:r>
          </a:p>
          <a:p>
            <a:pPr lvl="0"/>
            <a:r>
              <a:rPr lang="en-GB" dirty="0" smtClean="0"/>
              <a:t>Distribution costs</a:t>
            </a:r>
          </a:p>
          <a:p>
            <a:pPr lvl="0"/>
            <a:r>
              <a:rPr lang="en-GB" dirty="0" smtClean="0"/>
              <a:t>Hosting</a:t>
            </a:r>
          </a:p>
          <a:p>
            <a:pPr lvl="0"/>
            <a:r>
              <a:rPr lang="en-GB" dirty="0" smtClean="0"/>
              <a:t>People</a:t>
            </a:r>
          </a:p>
          <a:p>
            <a:pPr lvl="0"/>
            <a:r>
              <a:rPr lang="en-GB" dirty="0" smtClean="0"/>
              <a:t>etc.</a:t>
            </a:r>
            <a:endParaRPr lang="en-GB" dirty="0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056350" y="4876800"/>
            <a:ext cx="4533783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Revenue Model</a:t>
            </a:r>
          </a:p>
          <a:p>
            <a:pPr lvl="0"/>
            <a:r>
              <a:rPr lang="en-GB" dirty="0" smtClean="0"/>
              <a:t>Life Time Value</a:t>
            </a:r>
          </a:p>
          <a:p>
            <a:pPr lvl="0"/>
            <a:r>
              <a:rPr lang="en-GB" dirty="0" smtClean="0"/>
              <a:t>Revenue</a:t>
            </a:r>
          </a:p>
          <a:p>
            <a:pPr lvl="0"/>
            <a:r>
              <a:rPr lang="en-GB" dirty="0" smtClean="0"/>
              <a:t>Gross Margin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3962400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 smtClean="0"/>
              <a:t>Startup Name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5685201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Name1, Name2, </a:t>
            </a:r>
            <a:r>
              <a:rPr lang="mr-IN" dirty="0" smtClean="0"/>
              <a:t>…</a:t>
            </a:r>
            <a:endParaRPr lang="en-GB" dirty="0"/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7759700" y="381000"/>
            <a:ext cx="11557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DD/MM/YYYY</a:t>
            </a:r>
            <a:endParaRPr lang="en-GB" dirty="0"/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9245600" y="381000"/>
            <a:ext cx="4127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X.Y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17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244317" y="762000"/>
            <a:ext cx="9405865" cy="56388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47650" y="304800"/>
            <a:ext cx="2063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/>
                <a:cs typeface="Arial"/>
              </a:rPr>
              <a:t>The Lean Canvas</a:t>
            </a:r>
            <a:endParaRPr lang="en-GB" sz="1600" b="1" dirty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861505" y="184570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 smtClean="0">
                <a:latin typeface="Arial"/>
                <a:cs typeface="Arial"/>
              </a:rPr>
              <a:t>Designed for:</a:t>
            </a:r>
            <a:endParaRPr lang="en-GB" sz="700" b="0" i="1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585882" y="180946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 smtClean="0">
                <a:latin typeface="Arial"/>
                <a:cs typeface="Arial"/>
              </a:rPr>
              <a:t>Designed by:</a:t>
            </a:r>
            <a:endParaRPr lang="en-GB" sz="700" b="0" i="1" dirty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7664579" y="180946"/>
            <a:ext cx="1214131" cy="203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 smtClean="0">
                <a:latin typeface="Arial"/>
                <a:cs typeface="Arial"/>
              </a:rPr>
              <a:t>Date:</a:t>
            </a:r>
            <a:endParaRPr lang="en-GB" sz="700" b="0" i="1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142085" y="180946"/>
            <a:ext cx="620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 smtClean="0">
                <a:latin typeface="Arial"/>
                <a:cs typeface="Arial"/>
              </a:rPr>
              <a:t>Version:</a:t>
            </a:r>
            <a:endParaRPr lang="en-GB" sz="700" b="0" i="1" dirty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244318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Problem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244318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Existing Alternatives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244318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Cost Structure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124850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Solution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24850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Key Metrics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4026007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Unique</a:t>
            </a:r>
            <a:r>
              <a:rPr lang="en-GB" sz="1000" b="1" baseline="0" dirty="0" smtClean="0">
                <a:latin typeface="Arial"/>
                <a:cs typeface="Arial"/>
              </a:rPr>
              <a:t> Value Prop.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4026007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High-Level Concept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5919324" y="78315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Unfair Advantage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5919324" y="264384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Channels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7817974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Customer Segments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7817974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Early Adopters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4973800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Revenue Streams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244318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Rectangle 25"/>
          <p:cNvSpPr/>
          <p:nvPr userDrawn="1"/>
        </p:nvSpPr>
        <p:spPr>
          <a:xfrm>
            <a:off x="2124302" y="760851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/>
          <p:cNvSpPr/>
          <p:nvPr userDrawn="1"/>
        </p:nvSpPr>
        <p:spPr>
          <a:xfrm>
            <a:off x="2124302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/>
          <p:cNvSpPr/>
          <p:nvPr userDrawn="1"/>
        </p:nvSpPr>
        <p:spPr>
          <a:xfrm>
            <a:off x="4004834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5884699" y="762000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5884699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/>
          <p:cNvSpPr/>
          <p:nvPr userDrawn="1"/>
        </p:nvSpPr>
        <p:spPr>
          <a:xfrm>
            <a:off x="7771070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244318" y="4580696"/>
            <a:ext cx="4714165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ectangle 32"/>
          <p:cNvSpPr/>
          <p:nvPr userDrawn="1"/>
        </p:nvSpPr>
        <p:spPr>
          <a:xfrm>
            <a:off x="4958483" y="4580696"/>
            <a:ext cx="4691700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3" name="Picture 37" descr="channel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13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38" descr="cost-structur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8" y="457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9" descr="customer-segments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40" descr="early-adopters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2606675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41" descr="existing-alternatives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625725"/>
            <a:ext cx="2873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42" descr="high-level-concep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8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4" descr="key-metrics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38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45" descr="problem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0"/>
            <a:ext cx="287338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46" descr="revenue-streams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457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7" descr="solution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38" y="76835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48" descr="unfair-advantage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13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49" descr="unique-value-proposition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8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81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4" Type="http://schemas.openxmlformats.org/officeDocument/2006/relationships/hyperlink" Target="https://creativecommons.org/licenses/by-sa/3.0/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businessmodelgeneration.com/canva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rgbClr val="808080"/>
                </a:solidFill>
                <a:ea typeface="ＭＳ 明朝"/>
                <a:cs typeface="Times New Roman"/>
              </a:rPr>
              <a:t>Manage professional Identity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Reach right talent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Reach the right buyers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Sell apps</a:t>
            </a:r>
            <a:endParaRPr lang="en-GB" sz="11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GB" dirty="0">
                <a:solidFill>
                  <a:srgbClr val="808080"/>
                </a:solidFill>
                <a:ea typeface="ＭＳ 明朝"/>
                <a:cs typeface="Times New Roman"/>
              </a:rPr>
              <a:t>Prof. Community Platform</a:t>
            </a:r>
            <a:br>
              <a:rPr lang="en-GB" dirty="0">
                <a:solidFill>
                  <a:srgbClr val="808080"/>
                </a:solidFill>
                <a:ea typeface="ＭＳ 明朝"/>
                <a:cs typeface="Times New Roman"/>
              </a:rPr>
            </a:b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>
                <a:solidFill>
                  <a:srgbClr val="4F81BD"/>
                </a:solidFill>
                <a:ea typeface="ＭＳ 明朝"/>
                <a:cs typeface="Times New Roman"/>
              </a:rPr>
              <a:t>Hiring Tools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>
                <a:solidFill>
                  <a:srgbClr val="C0504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>
                <a:solidFill>
                  <a:srgbClr val="C0504D"/>
                </a:solidFill>
                <a:ea typeface="ＭＳ 明朝"/>
                <a:cs typeface="Times New Roman"/>
              </a:rPr>
              <a:t>Prof. Contextual Advertising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APIs, Widgets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rgbClr val="808080"/>
                </a:solidFill>
                <a:ea typeface="ＭＳ 明朝"/>
                <a:cs typeface="Times New Roman"/>
              </a:rPr>
              <a:t>Professional Network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Targeted Hiring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Targeted Ads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Global Platform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endParaRPr lang="en-GB" dirty="0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>
                <a:latin typeface="Arial" charset="0"/>
              </a:rPr>
              <a:t>Massive Scale</a:t>
            </a:r>
            <a:endParaRPr lang="en-GB" dirty="0">
              <a:latin typeface="Arial" charset="0"/>
            </a:endParaRPr>
          </a:p>
          <a:p>
            <a:endParaRPr lang="en-GB" dirty="0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rgbClr val="808080"/>
                </a:solidFill>
                <a:ea typeface="ＭＳ 明朝"/>
                <a:cs typeface="Times New Roman"/>
              </a:rPr>
              <a:t>Internet Users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Recruiters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Advertisers &amp; Marketers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Developers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endParaRPr lang="en-GB" dirty="0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15"/>
          </p:nvPr>
        </p:nvSpPr>
        <p:spPr>
          <a:solidFill>
            <a:srgbClr val="FFFFFF"/>
          </a:solidFill>
        </p:spPr>
        <p:txBody>
          <a:bodyPr vert="horz"/>
          <a:lstStyle/>
          <a:p>
            <a:r>
              <a:rPr lang="en-US" dirty="0"/>
              <a:t>Job and CV Portals</a:t>
            </a:r>
            <a:endParaRPr lang="en-GB" dirty="0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rgbClr val="808080"/>
                </a:solidFill>
                <a:ea typeface="ＭＳ 明朝"/>
                <a:cs typeface="Times New Roman"/>
              </a:rPr>
              <a:t>Size of network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#subscriptions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#campaigns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#apps, #developers</a:t>
            </a:r>
            <a:endParaRPr lang="en-GB" sz="11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17"/>
          </p:nvPr>
        </p:nvSpPr>
        <p:spPr>
          <a:solidFill>
            <a:srgbClr val="FFFFFF"/>
          </a:solidFill>
        </p:spPr>
        <p:txBody>
          <a:bodyPr vert="horz"/>
          <a:lstStyle/>
          <a:p>
            <a:r>
              <a:rPr lang="en-GB" dirty="0"/>
              <a:t>Facebook for Professionals</a:t>
            </a:r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rgbClr val="808080"/>
                </a:solidFill>
                <a:ea typeface="ＭＳ 明朝"/>
                <a:cs typeface="Times New Roman"/>
              </a:rPr>
              <a:t>Website, Apps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Field Sales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9BBB59"/>
                </a:solidFill>
                <a:ea typeface="ＭＳ 明朝"/>
                <a:cs typeface="Times New Roman"/>
              </a:rPr>
              <a:t>Developer Tools &amp; APIs Portal</a:t>
            </a:r>
            <a:endParaRPr lang="en-GB" sz="11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19"/>
          </p:nvPr>
        </p:nvSpPr>
        <p:spPr>
          <a:solidFill>
            <a:srgbClr val="FFFFFF"/>
          </a:solidFill>
        </p:spPr>
        <p:txBody>
          <a:bodyPr vert="horz"/>
          <a:lstStyle/>
          <a:p>
            <a:r>
              <a:rPr lang="en-US" dirty="0"/>
              <a:t>Internet enthusiasts</a:t>
            </a:r>
            <a:endParaRPr lang="en-GB" dirty="0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dirty="0"/>
              <a:t>Data Center Operations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R&amp;D Costs (personnel ++)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Sales &amp; Marketing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General &amp; Admin</a:t>
            </a:r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rgbClr val="808080"/>
                </a:solidFill>
                <a:ea typeface="ＭＳ 明朝"/>
                <a:cs typeface="Times New Roman"/>
              </a:rPr>
              <a:t>Free and premium subscriptions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4F81BD"/>
                </a:solidFill>
                <a:ea typeface="ＭＳ 明朝"/>
                <a:cs typeface="Times New Roman"/>
              </a:rPr>
              <a:t>Hiring Solutions subscriptions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 </a:t>
            </a:r>
            <a:endParaRPr lang="en-GB" sz="1100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504D"/>
                </a:solidFill>
                <a:ea typeface="ＭＳ 明朝"/>
                <a:cs typeface="Times New Roman"/>
              </a:rPr>
              <a:t>Marketing Solutions subscriptions</a:t>
            </a:r>
            <a:endParaRPr lang="en-GB" sz="11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GB" dirty="0" smtClean="0"/>
              <a:t>LinkedIn</a:t>
            </a:r>
            <a:endParaRPr lang="en-GB" dirty="0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 smtClean="0">
                <a:solidFill>
                  <a:srgbClr val="808080"/>
                </a:solidFill>
                <a:latin typeface="Arial"/>
                <a:ea typeface="Arial"/>
                <a:cs typeface="Arial"/>
              </a:rPr>
              <a:t>Lean Canvas is adapted from The Business Model Canvas (</a:t>
            </a:r>
            <a:r>
              <a:rPr lang="en-GB" sz="700" b="0" i="0" dirty="0" smtClean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www.businessmodelgeneration.com/canvas</a:t>
            </a:r>
            <a:r>
              <a:rPr lang="en-GB" sz="700" b="0" i="0" dirty="0" smtClean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</a:t>
            </a:r>
            <a:r>
              <a:rPr lang="en-GB" sz="700" dirty="0" smtClean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implementation by: Neos Chronos Limited </a:t>
            </a:r>
            <a:r>
              <a:rPr lang="en-GB" sz="700" dirty="0" smtClean="0">
                <a:latin typeface="Arial"/>
                <a:cs typeface="Arial"/>
              </a:rPr>
              <a:t>(</a:t>
            </a:r>
            <a:r>
              <a:rPr lang="en-GB" sz="700" dirty="0" smtClean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 smtClean="0">
                <a:latin typeface="Arial"/>
                <a:cs typeface="Arial"/>
              </a:rPr>
              <a:t>). License: </a:t>
            </a:r>
            <a:r>
              <a:rPr lang="mr-IN" sz="700" dirty="0" smtClean="0">
                <a:latin typeface="Arial"/>
                <a:cs typeface="Arial"/>
                <a:hlinkClick r:id="rId4"/>
              </a:rPr>
              <a:t>CC BY-SA 3.0</a:t>
            </a:r>
            <a:endParaRPr lang="mr-IN" sz="700" dirty="0" smtClean="0">
              <a:latin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410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eos Chronos">
      <a:dk1>
        <a:srgbClr val="444444"/>
      </a:dk1>
      <a:lt1>
        <a:sysClr val="window" lastClr="FFFFFF"/>
      </a:lt1>
      <a:dk2>
        <a:srgbClr val="222222"/>
      </a:dk2>
      <a:lt2>
        <a:srgbClr val="F3F3F3"/>
      </a:lt2>
      <a:accent1>
        <a:srgbClr val="669933"/>
      </a:accent1>
      <a:accent2>
        <a:srgbClr val="38BEEA"/>
      </a:accent2>
      <a:accent3>
        <a:srgbClr val="EA38C0"/>
      </a:accent3>
      <a:accent4>
        <a:srgbClr val="EABB38"/>
      </a:accent4>
      <a:accent5>
        <a:srgbClr val="788C92"/>
      </a:accent5>
      <a:accent6>
        <a:srgbClr val="EA6238"/>
      </a:accent6>
      <a:hlink>
        <a:srgbClr val="787828"/>
      </a:hlink>
      <a:folHlink>
        <a:srgbClr val="9AA2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73</Words>
  <Application>Microsoft Macintosh PowerPoint</Application>
  <PresentationFormat>A4 Paper (210x297 mm)</PresentationFormat>
  <Paragraphs>59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Manager/>
  <Company>Neos Chronos Limited</Company>
  <LinksUpToDate>false</LinksUpToDate>
  <SharedDoc>false</SharedDoc>
  <HyperlinkBase>https://neoschronos.com/assets/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Canvas Example LinkedIn PPTX</dc:title>
  <dc:subject/>
  <dc:creator>Thomas Papanikolaou</dc:creator>
  <cp:keywords>Lean Canvas, Example, LinkedIn, Powerpoint, pptx, English, Free</cp:keywords>
  <dc:description>LinkedIn Business Model Example using the Lean Canvas. Lean Canvas is adapted from The Business Model Canvas (www.businessmodelgeneration.com/canvas). This work is licensed under the Creative Commons Attribution-Share Alike 3.0 Unported License.</dc:description>
  <cp:lastModifiedBy>Thomas Papanikolaou</cp:lastModifiedBy>
  <cp:revision>34</cp:revision>
  <cp:lastPrinted>2019-04-01T19:25:48Z</cp:lastPrinted>
  <dcterms:created xsi:type="dcterms:W3CDTF">2019-04-01T16:49:19Z</dcterms:created>
  <dcterms:modified xsi:type="dcterms:W3CDTF">2020-07-07T08:35:31Z</dcterms:modified>
  <cp:category>PowerPoint Template PPTX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https://neoschronos.com/assets/lean-canvas.pptx</vt:lpwstr>
  </property>
  <property fmtid="{D5CDD505-2E9C-101B-9397-08002B2CF9AE}" pid="3" name="Publisher">
    <vt:lpwstr>Neos Chronos</vt:lpwstr>
  </property>
  <property fmtid="{D5CDD505-2E9C-101B-9397-08002B2CF9AE}" pid="4" name="Checked by">
    <vt:lpwstr>Thomas Papanikolaou</vt:lpwstr>
  </property>
</Properties>
</file>