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63" autoAdjust="0"/>
    <p:restoredTop sz="99472" autoAdjust="0"/>
  </p:normalViewPr>
  <p:slideViewPr>
    <p:cSldViewPr snapToObjects="1">
      <p:cViewPr varScale="1">
        <p:scale>
          <a:sx n="108" d="100"/>
          <a:sy n="108" d="100"/>
        </p:scale>
        <p:origin x="1384" y="18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n Canv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09424" y="1153732"/>
            <a:ext cx="1754326" cy="1443067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de-DE" noProof="0"/>
              <a:t>Beschreiben Sie die 1-3 größten Kundenprobleme.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2185335" y="1153732"/>
            <a:ext cx="1754326" cy="1443067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de-DE" noProof="0"/>
              <a:t>Beschreiben Sie eine Lösung für jedes identifizierte Problem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4067689" y="1153732"/>
            <a:ext cx="1754326" cy="1443067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lang="en-GB" sz="9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de-DE" noProof="0"/>
              <a:t>Eine einfache, klare und überzeugende Botschaft, die angibt, warum Sie anders sind und Ihre Lösung einen Kauf wert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948526" y="1142999"/>
            <a:ext cx="1754326" cy="1443067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de-DE" noProof="0"/>
              <a:t>Etwas, das nicht einfach kopiert oder gekauft werden kann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7835806" y="1142999"/>
            <a:ext cx="1754326" cy="1443067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de-DE" noProof="0"/>
              <a:t>Listen Sie Ihre Ziel- und Nutzergruppen auf.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309424" y="2965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de-DE" noProof="0"/>
              <a:t>Beschreiben Sie, wie Kunden diese Probleme bisher lösen.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2196704" y="2965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 baseline="0"/>
            </a:lvl1pPr>
          </a:lstStyle>
          <a:p>
            <a:pPr lvl="0"/>
            <a:r>
              <a:rPr lang="de-DE" noProof="0"/>
              <a:t>Listen Sie die messbaren Zahlen auf, die zeigen, ob Ihr Business funktioniert.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4072615" y="2965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 baseline="0"/>
            </a:lvl1pPr>
          </a:lstStyle>
          <a:p>
            <a:pPr lvl="0"/>
            <a:r>
              <a:rPr lang="de-DE" noProof="0"/>
              <a:t>Listen Sie Ihre X für Y-Analogie auf (z. B. YouTube = Flickr für Videos)</a:t>
            </a:r>
          </a:p>
          <a:p>
            <a:pPr lvl="0"/>
            <a:endParaRPr lang="de-DE" noProof="0"/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5952078" y="2965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de-DE" noProof="0"/>
              <a:t>Pfad zum Kunden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7835806" y="2965563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de-DE" noProof="0"/>
              <a:t>Listen Sie die Eigenschaften Ihrer idealen Kunden auf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309424" y="4876800"/>
            <a:ext cx="4561026" cy="14478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 baseline="0"/>
            </a:lvl1pPr>
          </a:lstStyle>
          <a:p>
            <a:pPr lvl="0"/>
            <a:r>
              <a:rPr lang="de-DE" noProof="0"/>
              <a:t>Listen Sie Ihre festen und variablen Kosten auf.</a:t>
            </a:r>
          </a:p>
          <a:p>
            <a:pPr lvl="0"/>
            <a:r>
              <a:rPr lang="de-DE" noProof="0"/>
              <a:t>Kundenakquisitionskosten</a:t>
            </a:r>
          </a:p>
          <a:p>
            <a:pPr lvl="0"/>
            <a:r>
              <a:rPr lang="de-DE" noProof="0"/>
              <a:t>Vertriebskosten</a:t>
            </a:r>
          </a:p>
          <a:p>
            <a:pPr lvl="0"/>
            <a:r>
              <a:rPr lang="de-DE" noProof="0"/>
              <a:t>Hosting</a:t>
            </a:r>
          </a:p>
          <a:p>
            <a:pPr lvl="0"/>
            <a:r>
              <a:rPr lang="de-DE" noProof="0"/>
              <a:t>Menschen</a:t>
            </a:r>
          </a:p>
          <a:p>
            <a:pPr lvl="0"/>
            <a:r>
              <a:rPr lang="de-DE" noProof="0"/>
              <a:t>Etc.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5056350" y="4876800"/>
            <a:ext cx="4533783" cy="14478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de-DE" noProof="0"/>
              <a:t>Listen Sie Ihre Einnahmequellen auf.</a:t>
            </a:r>
          </a:p>
          <a:p>
            <a:pPr lvl="0"/>
            <a:r>
              <a:rPr lang="de-DE" noProof="0"/>
              <a:t>Erlösmodell</a:t>
            </a:r>
          </a:p>
          <a:p>
            <a:pPr lvl="0"/>
            <a:r>
              <a:rPr lang="de-DE" noProof="0"/>
              <a:t>Lebenszeitwert</a:t>
            </a:r>
          </a:p>
          <a:p>
            <a:pPr lvl="0"/>
            <a:r>
              <a:rPr lang="de-DE" noProof="0"/>
              <a:t>Einnahmen</a:t>
            </a:r>
          </a:p>
          <a:p>
            <a:pPr lvl="0"/>
            <a:r>
              <a:rPr lang="de-DE" noProof="0"/>
              <a:t>Bruttomarge</a:t>
            </a:r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3962400" y="381000"/>
            <a:ext cx="14033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 baseline="0"/>
            </a:lvl1pPr>
          </a:lstStyle>
          <a:p>
            <a:pPr lvl="0"/>
            <a:r>
              <a:rPr lang="de-DE" noProof="0"/>
              <a:t>Startup Name</a:t>
            </a:r>
          </a:p>
        </p:txBody>
      </p:sp>
      <p:sp>
        <p:nvSpPr>
          <p:cNvPr id="23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685201" y="381000"/>
            <a:ext cx="14033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de-DE" noProof="0"/>
              <a:t>Name1, Name2, …</a:t>
            </a:r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24" hasCustomPrompt="1"/>
          </p:nvPr>
        </p:nvSpPr>
        <p:spPr>
          <a:xfrm>
            <a:off x="7759700" y="381000"/>
            <a:ext cx="11557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de-DE" noProof="0"/>
              <a:t>DD/MM/YYYY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25" hasCustomPrompt="1"/>
          </p:nvPr>
        </p:nvSpPr>
        <p:spPr>
          <a:xfrm>
            <a:off x="9245600" y="381000"/>
            <a:ext cx="4127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de-DE" noProof="0"/>
              <a:t>X.Y</a:t>
            </a:r>
          </a:p>
        </p:txBody>
      </p:sp>
    </p:spTree>
    <p:extLst>
      <p:ext uri="{BB962C8B-B14F-4D97-AF65-F5344CB8AC3E}">
        <p14:creationId xmlns:p14="http://schemas.microsoft.com/office/powerpoint/2010/main" val="375517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244317" y="762000"/>
            <a:ext cx="9405865" cy="56388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247650" y="304800"/>
            <a:ext cx="20637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noProof="0" dirty="0">
                <a:latin typeface="Arial"/>
                <a:cs typeface="Arial"/>
              </a:rPr>
              <a:t>The Lean Canvas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3861505" y="184570"/>
            <a:ext cx="14033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b="0" i="1" noProof="0">
                <a:latin typeface="Arial"/>
                <a:cs typeface="Arial"/>
              </a:rPr>
              <a:t>Entwickelt für: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5585882" y="180946"/>
            <a:ext cx="14033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b="0" i="1" noProof="0">
                <a:latin typeface="Arial"/>
                <a:cs typeface="Arial"/>
              </a:rPr>
              <a:t>Entwickelt von: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664579" y="180946"/>
            <a:ext cx="1214131" cy="203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b="0" i="1" noProof="0">
                <a:latin typeface="Arial"/>
                <a:cs typeface="Arial"/>
              </a:rPr>
              <a:t>Datum: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142085" y="180946"/>
            <a:ext cx="62031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b="0" i="1" noProof="0">
                <a:latin typeface="Arial"/>
                <a:cs typeface="Arial"/>
              </a:rPr>
              <a:t>Version: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4318" y="788699"/>
            <a:ext cx="1749667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900" b="1" noProof="0" dirty="0">
                <a:latin typeface="Arial"/>
                <a:cs typeface="Arial"/>
              </a:rPr>
              <a:t>Problem</a:t>
            </a:r>
            <a:endParaRPr lang="de-DE" sz="1000" b="1" noProof="0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244318" y="2649380"/>
            <a:ext cx="1749667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900" b="1" noProof="0">
                <a:latin typeface="Arial"/>
                <a:cs typeface="Arial"/>
              </a:rPr>
              <a:t>Bestehende Alternativen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244318" y="4572001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00" b="1" noProof="0">
                <a:latin typeface="Arial"/>
                <a:cs typeface="Arial"/>
              </a:rPr>
              <a:t>Kostenstruktur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2124850" y="788699"/>
            <a:ext cx="1749667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900" b="1" noProof="0">
                <a:latin typeface="Arial"/>
                <a:cs typeface="Arial"/>
              </a:rPr>
              <a:t>Lösung</a:t>
            </a:r>
            <a:endParaRPr lang="de-DE" sz="1000" b="1" noProof="0"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2124850" y="2649380"/>
            <a:ext cx="1749667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900" b="1" noProof="0">
                <a:latin typeface="Arial"/>
                <a:cs typeface="Arial"/>
              </a:rPr>
              <a:t>Schlüsselmetriken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4026007" y="788699"/>
            <a:ext cx="174966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900" b="1" noProof="0">
                <a:latin typeface="Arial"/>
                <a:cs typeface="Arial"/>
              </a:rPr>
              <a:t>Einzigartiges Wertversprechen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4026007" y="2649380"/>
            <a:ext cx="1749667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900" b="1" noProof="0">
                <a:latin typeface="Arial"/>
                <a:cs typeface="Arial"/>
              </a:rPr>
              <a:t>Kurzkonzept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5919324" y="783159"/>
            <a:ext cx="174966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900" b="1" noProof="0">
                <a:latin typeface="Arial"/>
                <a:cs typeface="Arial"/>
              </a:rPr>
              <a:t>Unfairer</a:t>
            </a:r>
            <a:br>
              <a:rPr lang="de-DE" sz="900" b="1" noProof="0">
                <a:latin typeface="Arial"/>
                <a:cs typeface="Arial"/>
              </a:rPr>
            </a:br>
            <a:r>
              <a:rPr lang="de-DE" sz="900" b="1" noProof="0">
                <a:latin typeface="Arial"/>
                <a:cs typeface="Arial"/>
              </a:rPr>
              <a:t>Wettbewerbsvorteil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5919324" y="2643840"/>
            <a:ext cx="1749667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900" b="1" noProof="0" dirty="0">
                <a:latin typeface="Arial"/>
                <a:cs typeface="Arial"/>
              </a:rPr>
              <a:t>Marktkanäle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7817974" y="788699"/>
            <a:ext cx="1749667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900" b="1" noProof="0">
                <a:latin typeface="Arial"/>
                <a:cs typeface="Arial"/>
              </a:rPr>
              <a:t>Kundensegmente </a:t>
            </a:r>
            <a:endParaRPr lang="de-DE" sz="1000" b="1" noProof="0">
              <a:latin typeface="Arial"/>
              <a:cs typeface="Arial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7817974" y="2649380"/>
            <a:ext cx="1749667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900" b="1" noProof="0" dirty="0">
                <a:latin typeface="Arial"/>
                <a:cs typeface="Arial"/>
              </a:rPr>
              <a:t>Frühe Anwender</a:t>
            </a:r>
          </a:p>
        </p:txBody>
      </p:sp>
      <p:sp>
        <p:nvSpPr>
          <p:cNvPr id="23" name="TextBox 22"/>
          <p:cNvSpPr txBox="1"/>
          <p:nvPr userDrawn="1"/>
        </p:nvSpPr>
        <p:spPr>
          <a:xfrm>
            <a:off x="4973800" y="4572001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00" b="1" noProof="0" dirty="0">
                <a:latin typeface="Arial"/>
                <a:cs typeface="Arial"/>
              </a:rPr>
              <a:t>Einnahmequellen</a:t>
            </a:r>
          </a:p>
        </p:txBody>
      </p:sp>
      <p:sp>
        <p:nvSpPr>
          <p:cNvPr id="25" name="Rectangle 24"/>
          <p:cNvSpPr/>
          <p:nvPr userDrawn="1"/>
        </p:nvSpPr>
        <p:spPr>
          <a:xfrm>
            <a:off x="244318" y="762000"/>
            <a:ext cx="1880532" cy="38100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sp>
        <p:nvSpPr>
          <p:cNvPr id="26" name="Rectangle 25"/>
          <p:cNvSpPr/>
          <p:nvPr userDrawn="1"/>
        </p:nvSpPr>
        <p:spPr>
          <a:xfrm>
            <a:off x="2124302" y="760851"/>
            <a:ext cx="1880532" cy="188298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sp>
        <p:nvSpPr>
          <p:cNvPr id="27" name="Rectangle 26"/>
          <p:cNvSpPr/>
          <p:nvPr userDrawn="1"/>
        </p:nvSpPr>
        <p:spPr>
          <a:xfrm>
            <a:off x="2124302" y="2643840"/>
            <a:ext cx="1880532" cy="192816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sp>
        <p:nvSpPr>
          <p:cNvPr id="28" name="Rectangle 27"/>
          <p:cNvSpPr/>
          <p:nvPr userDrawn="1"/>
        </p:nvSpPr>
        <p:spPr>
          <a:xfrm>
            <a:off x="4004834" y="762000"/>
            <a:ext cx="1880532" cy="38100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sp>
        <p:nvSpPr>
          <p:cNvPr id="29" name="Rectangle 28"/>
          <p:cNvSpPr/>
          <p:nvPr userDrawn="1"/>
        </p:nvSpPr>
        <p:spPr>
          <a:xfrm>
            <a:off x="5884699" y="762000"/>
            <a:ext cx="1880532" cy="188298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sp>
        <p:nvSpPr>
          <p:cNvPr id="30" name="Rectangle 29"/>
          <p:cNvSpPr/>
          <p:nvPr userDrawn="1"/>
        </p:nvSpPr>
        <p:spPr>
          <a:xfrm>
            <a:off x="5884699" y="2643840"/>
            <a:ext cx="1880532" cy="192816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sp>
        <p:nvSpPr>
          <p:cNvPr id="31" name="Rectangle 30"/>
          <p:cNvSpPr/>
          <p:nvPr userDrawn="1"/>
        </p:nvSpPr>
        <p:spPr>
          <a:xfrm>
            <a:off x="7771070" y="762000"/>
            <a:ext cx="1880532" cy="38100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sp>
        <p:nvSpPr>
          <p:cNvPr id="32" name="Rectangle 31"/>
          <p:cNvSpPr/>
          <p:nvPr userDrawn="1"/>
        </p:nvSpPr>
        <p:spPr>
          <a:xfrm>
            <a:off x="244318" y="4580696"/>
            <a:ext cx="4714165" cy="182010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sp>
        <p:nvSpPr>
          <p:cNvPr id="33" name="Rectangle 32"/>
          <p:cNvSpPr/>
          <p:nvPr userDrawn="1"/>
        </p:nvSpPr>
        <p:spPr>
          <a:xfrm>
            <a:off x="4958483" y="4580696"/>
            <a:ext cx="4691700" cy="182010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pic>
        <p:nvPicPr>
          <p:cNvPr id="43" name="Picture 37" descr="channels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313" y="2625725"/>
            <a:ext cx="2889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38" descr="cost-structur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338" y="457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39" descr="customer-segments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125" y="76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40" descr="early-adopters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125" y="2606675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41" descr="existing-alternatives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625725"/>
            <a:ext cx="2873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42" descr="high-level-concept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438" y="2625725"/>
            <a:ext cx="2889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4" descr="key-metrics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38" y="2625725"/>
            <a:ext cx="2889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5" descr="problem.pn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762000"/>
            <a:ext cx="287338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46" descr="revenue-streams.png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125" y="457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47" descr="solution.pn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38" y="76835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48" descr="unfair-advantage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313" y="76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49" descr="unique-value-proposition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438" y="76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817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eoschronos.com" TargetMode="External"/><Relationship Id="rId2" Type="http://schemas.openxmlformats.org/officeDocument/2006/relationships/hyperlink" Target="http://www.businessmodelgeneration.com/canvas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sa/3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eoschronos.com" TargetMode="External"/><Relationship Id="rId2" Type="http://schemas.openxmlformats.org/officeDocument/2006/relationships/hyperlink" Target="http://www.businessmodelgeneration.com/canvas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sa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>
                <a:latin typeface="Arial" charset="0"/>
              </a:rPr>
              <a:t>Beschreiben Sie die 1-3 größten Kundenprobleme.</a:t>
            </a:r>
          </a:p>
        </p:txBody>
      </p:sp>
      <p:sp>
        <p:nvSpPr>
          <p:cNvPr id="54" name="Text Placeholder 5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>
                <a:latin typeface="Arial" charset="0"/>
              </a:rPr>
              <a:t>Beschreiben Sie eine Lösung für jedes identifizierte Problem</a:t>
            </a:r>
            <a:endParaRPr lang="de-DE"/>
          </a:p>
        </p:txBody>
      </p:sp>
      <p:sp>
        <p:nvSpPr>
          <p:cNvPr id="55" name="Text Placeholder 5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>
                <a:latin typeface="Arial" charset="0"/>
              </a:rPr>
              <a:t>Eine einfache, klare und überzeugende Botschaft, die angibt, warum Sie anders sind und Ihre Lösung einen Kauf wert </a:t>
            </a:r>
            <a:endParaRPr lang="de-DE"/>
          </a:p>
        </p:txBody>
      </p:sp>
      <p:sp>
        <p:nvSpPr>
          <p:cNvPr id="56" name="Text Placeholder 5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>
                <a:latin typeface="Arial" charset="0"/>
              </a:rPr>
              <a:t>Etwas, das nicht einfach kopiert oder gekauft werden kann </a:t>
            </a:r>
            <a:endParaRPr lang="de-DE"/>
          </a:p>
        </p:txBody>
      </p:sp>
      <p:sp>
        <p:nvSpPr>
          <p:cNvPr id="57" name="Text Placeholder 5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>
                <a:latin typeface="Arial" charset="0"/>
              </a:rPr>
              <a:t>Listen Sie Ihre Ziel- und Nutzergruppen auf. </a:t>
            </a:r>
            <a:endParaRPr lang="de-DE"/>
          </a:p>
        </p:txBody>
      </p:sp>
      <p:sp>
        <p:nvSpPr>
          <p:cNvPr id="58" name="Text Placeholder 57"/>
          <p:cNvSpPr>
            <a:spLocks noGrp="1"/>
          </p:cNvSpPr>
          <p:nvPr>
            <p:ph type="body" sz="quarter" idx="15"/>
          </p:nvPr>
        </p:nvSpPr>
        <p:spPr>
          <a:solidFill>
            <a:srgbClr val="FFFFFF"/>
          </a:solidFill>
        </p:spPr>
        <p:txBody>
          <a:bodyPr vert="horz"/>
          <a:lstStyle/>
          <a:p>
            <a:r>
              <a:rPr lang="de-DE">
                <a:latin typeface="Arial" charset="0"/>
              </a:rPr>
              <a:t>Beschreiben Sie, wie Kunden diese Probleme bisher lösen. </a:t>
            </a:r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>
                <a:latin typeface="Arial" charset="0"/>
              </a:rPr>
              <a:t>Listen Sie die messbaren Zahlen auf, die zeigen, ob Ihr Business funktioniert. </a:t>
            </a:r>
          </a:p>
        </p:txBody>
      </p:sp>
      <p:sp>
        <p:nvSpPr>
          <p:cNvPr id="60" name="Text Placeholder 59"/>
          <p:cNvSpPr>
            <a:spLocks noGrp="1"/>
          </p:cNvSpPr>
          <p:nvPr>
            <p:ph type="body" sz="quarter" idx="17"/>
          </p:nvPr>
        </p:nvSpPr>
        <p:spPr>
          <a:solidFill>
            <a:srgbClr val="FFFFFF"/>
          </a:solidFill>
        </p:spPr>
        <p:txBody>
          <a:bodyPr vert="horz"/>
          <a:lstStyle/>
          <a:p>
            <a:r>
              <a:rPr lang="de-DE"/>
              <a:t>Listen Sie Ihre X für Y-Analogie auf (z. B. YouTube = Flickr für Videos) </a:t>
            </a:r>
            <a:endParaRPr lang="de-DE">
              <a:latin typeface="Arial" charset="0"/>
            </a:endParaRPr>
          </a:p>
        </p:txBody>
      </p:sp>
      <p:sp>
        <p:nvSpPr>
          <p:cNvPr id="61" name="Text Placeholder 60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DE">
                <a:latin typeface="Arial" charset="0"/>
              </a:rPr>
              <a:t>Pfad zum Kunden</a:t>
            </a:r>
          </a:p>
        </p:txBody>
      </p:sp>
      <p:sp>
        <p:nvSpPr>
          <p:cNvPr id="62" name="Text Placeholder 61"/>
          <p:cNvSpPr>
            <a:spLocks noGrp="1"/>
          </p:cNvSpPr>
          <p:nvPr>
            <p:ph type="body" sz="quarter" idx="19"/>
          </p:nvPr>
        </p:nvSpPr>
        <p:spPr>
          <a:solidFill>
            <a:srgbClr val="FFFFFF"/>
          </a:solidFill>
        </p:spPr>
        <p:txBody>
          <a:bodyPr vert="horz"/>
          <a:lstStyle/>
          <a:p>
            <a:r>
              <a:rPr lang="de-DE">
                <a:latin typeface="Arial" charset="0"/>
              </a:rPr>
              <a:t>Listen Sie die Eigenschaften Ihrer idealen Kunden auf</a:t>
            </a:r>
          </a:p>
        </p:txBody>
      </p:sp>
      <p:sp>
        <p:nvSpPr>
          <p:cNvPr id="63" name="Text Placeholder 6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de-DE">
                <a:latin typeface="Arial" charset="0"/>
              </a:rPr>
              <a:t>Listen Sie Ihre festen und variablen Kosten auf.</a:t>
            </a:r>
          </a:p>
          <a:p>
            <a:r>
              <a:rPr lang="de-DE">
                <a:latin typeface="Arial" charset="0"/>
              </a:rPr>
              <a:t>Kundenakquisitionskosten</a:t>
            </a:r>
          </a:p>
          <a:p>
            <a:r>
              <a:rPr lang="de-DE">
                <a:latin typeface="Arial" charset="0"/>
              </a:rPr>
              <a:t>Vertriebskosten</a:t>
            </a:r>
          </a:p>
          <a:p>
            <a:r>
              <a:rPr lang="de-DE">
                <a:latin typeface="Arial" charset="0"/>
              </a:rPr>
              <a:t>Hosting</a:t>
            </a:r>
          </a:p>
          <a:p>
            <a:r>
              <a:rPr lang="de-DE">
                <a:latin typeface="Arial" charset="0"/>
              </a:rPr>
              <a:t>Menschen</a:t>
            </a:r>
          </a:p>
          <a:p>
            <a:r>
              <a:rPr lang="de-DE">
                <a:latin typeface="Arial" charset="0"/>
              </a:rPr>
              <a:t>Etc. </a:t>
            </a:r>
            <a:endParaRPr lang="de-DE"/>
          </a:p>
        </p:txBody>
      </p:sp>
      <p:sp>
        <p:nvSpPr>
          <p:cNvPr id="64" name="Text Placeholder 6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e-DE">
                <a:latin typeface="Arial" charset="0"/>
              </a:rPr>
              <a:t>Listen Sie Ihre Einnahmequellen auf.</a:t>
            </a:r>
          </a:p>
          <a:p>
            <a:r>
              <a:rPr lang="de-DE">
                <a:latin typeface="Arial" charset="0"/>
              </a:rPr>
              <a:t>Erlösmodell</a:t>
            </a:r>
          </a:p>
          <a:p>
            <a:r>
              <a:rPr lang="de-DE">
                <a:latin typeface="Arial" charset="0"/>
              </a:rPr>
              <a:t>Lebenszeitwert</a:t>
            </a:r>
          </a:p>
          <a:p>
            <a:r>
              <a:rPr lang="de-DE">
                <a:latin typeface="Arial" charset="0"/>
              </a:rPr>
              <a:t>Einnahmen</a:t>
            </a:r>
          </a:p>
          <a:p>
            <a:r>
              <a:rPr lang="de-DE">
                <a:latin typeface="Arial" charset="0"/>
              </a:rPr>
              <a:t>Bruttomarge </a:t>
            </a:r>
            <a:endParaRPr lang="de-DE"/>
          </a:p>
        </p:txBody>
      </p:sp>
      <p:sp>
        <p:nvSpPr>
          <p:cNvPr id="65" name="Text Placeholder 6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de-DE"/>
              <a:t>Startup Name</a:t>
            </a:r>
          </a:p>
        </p:txBody>
      </p:sp>
      <p:sp>
        <p:nvSpPr>
          <p:cNvPr id="66" name="Text Placeholder 65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de-DE"/>
              <a:t>Name1, Name2, …</a:t>
            </a:r>
          </a:p>
        </p:txBody>
      </p:sp>
      <p:sp>
        <p:nvSpPr>
          <p:cNvPr id="67" name="Text Placeholder 66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de-DE"/>
              <a:t>DD/MM/YYYY</a:t>
            </a:r>
          </a:p>
        </p:txBody>
      </p:sp>
      <p:sp>
        <p:nvSpPr>
          <p:cNvPr id="68" name="Text Placeholder 6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de-DE"/>
              <a:t>X.Y</a:t>
            </a:r>
          </a:p>
        </p:txBody>
      </p:sp>
      <p:sp>
        <p:nvSpPr>
          <p:cNvPr id="52" name="Rectangle 51"/>
          <p:cNvSpPr/>
          <p:nvPr/>
        </p:nvSpPr>
        <p:spPr>
          <a:xfrm>
            <a:off x="247650" y="6457891"/>
            <a:ext cx="9410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700" b="0" i="0">
                <a:solidFill>
                  <a:srgbClr val="808080"/>
                </a:solidFill>
                <a:latin typeface="Arial"/>
                <a:ea typeface="Arial"/>
                <a:cs typeface="Arial"/>
              </a:rPr>
              <a:t>Lean Canvas is adapted from The Business Model Canvas (</a:t>
            </a:r>
            <a:r>
              <a:rPr lang="de-DE" sz="700" b="0" i="0">
                <a:solidFill>
                  <a:srgbClr val="808080"/>
                </a:solidFill>
                <a:latin typeface="Arial"/>
                <a:ea typeface="Arial"/>
                <a:cs typeface="Arial"/>
                <a:hlinkClick r:id="rId2"/>
              </a:rPr>
              <a:t>www.businessmodelgeneration.com/canvas</a:t>
            </a:r>
            <a:r>
              <a:rPr lang="de-DE" sz="700" b="0" i="0">
                <a:solidFill>
                  <a:srgbClr val="808080"/>
                </a:solidFill>
                <a:latin typeface="Arial"/>
                <a:ea typeface="Arial"/>
                <a:cs typeface="Arial"/>
              </a:rPr>
              <a:t>). </a:t>
            </a:r>
            <a:r>
              <a:rPr lang="de-DE" sz="700">
                <a:solidFill>
                  <a:srgbClr val="808080"/>
                </a:solidFill>
                <a:latin typeface="Arial"/>
                <a:ea typeface="Arial"/>
                <a:cs typeface="Arial"/>
              </a:rPr>
              <a:t>PowerPoint implementation by: Neos Chronos Limited </a:t>
            </a:r>
            <a:r>
              <a:rPr lang="de-DE" sz="700">
                <a:latin typeface="Arial"/>
                <a:cs typeface="Arial"/>
              </a:rPr>
              <a:t>(</a:t>
            </a:r>
            <a:r>
              <a:rPr lang="de-DE" sz="700">
                <a:latin typeface="Arial"/>
                <a:cs typeface="Arial"/>
                <a:hlinkClick r:id="rId3"/>
              </a:rPr>
              <a:t>https://neoschronos.com</a:t>
            </a:r>
            <a:r>
              <a:rPr lang="de-DE" sz="700">
                <a:latin typeface="Arial"/>
                <a:cs typeface="Arial"/>
              </a:rPr>
              <a:t>). License: </a:t>
            </a:r>
            <a:r>
              <a:rPr lang="de-DE" sz="700">
                <a:latin typeface="Arial"/>
                <a:cs typeface="Arial"/>
                <a:hlinkClick r:id="rId4"/>
              </a:rPr>
              <a:t>CC BY-SA 3.0</a:t>
            </a:r>
            <a:endParaRPr lang="de-DE" sz="700">
              <a:latin typeface="Arial"/>
              <a:cs typeface="Arial"/>
            </a:endParaRPr>
          </a:p>
          <a:p>
            <a:endParaRPr lang="de-DE" sz="7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5410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247650" y="6457891"/>
            <a:ext cx="9410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00" b="0" i="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Lean Canvas is adapted from The Business Model Canvas (</a:t>
            </a:r>
            <a:r>
              <a:rPr lang="en-GB" sz="700" b="0" i="0" dirty="0">
                <a:solidFill>
                  <a:srgbClr val="808080"/>
                </a:solidFill>
                <a:latin typeface="Arial"/>
                <a:ea typeface="Arial"/>
                <a:cs typeface="Arial"/>
                <a:hlinkClick r:id="rId2"/>
              </a:rPr>
              <a:t>www.businessmodelgeneration.com/canvas</a:t>
            </a:r>
            <a:r>
              <a:rPr lang="en-GB" sz="700" b="0" i="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). 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PowerPoint implementation by: Neos Chronos Limited </a:t>
            </a:r>
            <a:r>
              <a:rPr lang="en-GB" sz="700" dirty="0">
                <a:latin typeface="Arial"/>
                <a:cs typeface="Arial"/>
              </a:rPr>
              <a:t>(</a:t>
            </a:r>
            <a:r>
              <a:rPr lang="en-GB" sz="700" dirty="0">
                <a:latin typeface="Arial"/>
                <a:cs typeface="Arial"/>
                <a:hlinkClick r:id="rId3"/>
              </a:rPr>
              <a:t>https://neoschronos.com</a:t>
            </a:r>
            <a:r>
              <a:rPr lang="en-GB" sz="700" dirty="0">
                <a:latin typeface="Arial"/>
                <a:cs typeface="Arial"/>
              </a:rPr>
              <a:t>). License: </a:t>
            </a:r>
            <a:r>
              <a:rPr lang="mr-IN" sz="700" dirty="0">
                <a:latin typeface="Arial"/>
                <a:cs typeface="Arial"/>
                <a:hlinkClick r:id="rId4"/>
              </a:rPr>
              <a:t>CC BY-SA 3.0</a:t>
            </a:r>
            <a:endParaRPr lang="mr-IN" sz="700" dirty="0">
              <a:latin typeface="Arial"/>
              <a:cs typeface="Arial"/>
            </a:endParaRPr>
          </a:p>
          <a:p>
            <a:endParaRPr lang="en-GB" sz="700" dirty="0">
              <a:latin typeface="Arial"/>
              <a:cs typeface="Arial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656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eos Chronos">
      <a:dk1>
        <a:srgbClr val="444444"/>
      </a:dk1>
      <a:lt1>
        <a:sysClr val="window" lastClr="FFFFFF"/>
      </a:lt1>
      <a:dk2>
        <a:srgbClr val="222222"/>
      </a:dk2>
      <a:lt2>
        <a:srgbClr val="F3F3F3"/>
      </a:lt2>
      <a:accent1>
        <a:srgbClr val="669933"/>
      </a:accent1>
      <a:accent2>
        <a:srgbClr val="38BEEA"/>
      </a:accent2>
      <a:accent3>
        <a:srgbClr val="EA38C0"/>
      </a:accent3>
      <a:accent4>
        <a:srgbClr val="EABB38"/>
      </a:accent4>
      <a:accent5>
        <a:srgbClr val="788C92"/>
      </a:accent5>
      <a:accent6>
        <a:srgbClr val="EA6238"/>
      </a:accent6>
      <a:hlink>
        <a:srgbClr val="787828"/>
      </a:hlink>
      <a:folHlink>
        <a:srgbClr val="9AA2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222</Words>
  <Application>Microsoft Macintosh PowerPoint</Application>
  <PresentationFormat>A4 Paper (210x297 mm)</PresentationFormat>
  <Paragraphs>27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Manager/>
  <Company>Neos Chronos Limited</Company>
  <LinksUpToDate>false</LinksUpToDate>
  <SharedDoc>false</SharedDoc>
  <HyperlinkBase>https://neoschronos.com/assets/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Lean Canvas Vorlage Deutsch PPTX</dc:title>
  <dc:subject/>
  <dc:creator>Thomas Papanikolaou</dc:creator>
  <cp:keywords>Lean Canvas, Vorlage, Powerpoint, pptx, Deutsch, Free, Editable, Editierbar</cp:keywords>
  <dc:description>Lean Canvas is adapted from The Business Model Canvas (www.businessmodelgeneration.com/canvas). This work is licensed under the Creative Commons Attribution-Share Alike 3.0 Unported License.</dc:description>
  <cp:lastModifiedBy>Dr. Thomas Papanikolaou</cp:lastModifiedBy>
  <cp:revision>35</cp:revision>
  <cp:lastPrinted>2019-04-01T19:25:48Z</cp:lastPrinted>
  <dcterms:created xsi:type="dcterms:W3CDTF">2019-04-01T16:49:19Z</dcterms:created>
  <dcterms:modified xsi:type="dcterms:W3CDTF">2024-08-24T14:38:14Z</dcterms:modified>
  <cp:category>PowerPoint Template PPTX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ource">
    <vt:lpwstr>https://neoschronos.com/assets/lean-canvas.pptx</vt:lpwstr>
  </property>
  <property fmtid="{D5CDD505-2E9C-101B-9397-08002B2CF9AE}" pid="3" name="Publisher">
    <vt:lpwstr>Neos Chronos</vt:lpwstr>
  </property>
  <property fmtid="{D5CDD505-2E9C-101B-9397-08002B2CF9AE}" pid="4" name="Checked by">
    <vt:lpwstr>Thomas Papanikolaou</vt:lpwstr>
  </property>
</Properties>
</file>