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1F1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57" autoAdjust="0"/>
    <p:restoredTop sz="99472" autoAdjust="0"/>
  </p:normalViewPr>
  <p:slideViewPr>
    <p:cSldViewPr snapToObjects="1">
      <p:cViewPr varScale="1">
        <p:scale>
          <a:sx n="108" d="100"/>
          <a:sy n="108" d="100"/>
        </p:scale>
        <p:origin x="456" y="18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lue Proposition Canv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8"/>
          <p:cNvSpPr>
            <a:spLocks noGrp="1"/>
          </p:cNvSpPr>
          <p:nvPr>
            <p:ph type="body" sz="quarter" idx="22" hasCustomPrompt="1"/>
          </p:nvPr>
        </p:nvSpPr>
        <p:spPr>
          <a:xfrm>
            <a:off x="3962400" y="381000"/>
            <a:ext cx="140335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 baseline="0"/>
            </a:lvl1pPr>
          </a:lstStyle>
          <a:p>
            <a:pPr lvl="0"/>
            <a:r>
              <a:rPr lang="en-GB" dirty="0"/>
              <a:t>Nom de la Startup</a:t>
            </a:r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3" hasCustomPrompt="1"/>
          </p:nvPr>
        </p:nvSpPr>
        <p:spPr>
          <a:xfrm>
            <a:off x="5685201" y="381000"/>
            <a:ext cx="140335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 dirty="0"/>
              <a:t>Nom 1, Nom 2, </a:t>
            </a:r>
            <a:r>
              <a:rPr lang="mr-IN" dirty="0"/>
              <a:t>…</a:t>
            </a:r>
            <a:endParaRPr lang="en-GB" dirty="0"/>
          </a:p>
        </p:txBody>
      </p:sp>
      <p:sp>
        <p:nvSpPr>
          <p:cNvPr id="24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7759700" y="381000"/>
            <a:ext cx="11557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 dirty="0"/>
              <a:t>JJ/MM/AAAA</a:t>
            </a:r>
          </a:p>
        </p:txBody>
      </p:sp>
      <p:sp>
        <p:nvSpPr>
          <p:cNvPr id="25" name="Text Placeholder 8"/>
          <p:cNvSpPr>
            <a:spLocks noGrp="1"/>
          </p:cNvSpPr>
          <p:nvPr>
            <p:ph type="body" sz="quarter" idx="25" hasCustomPrompt="1"/>
          </p:nvPr>
        </p:nvSpPr>
        <p:spPr>
          <a:xfrm>
            <a:off x="9245600" y="381000"/>
            <a:ext cx="41275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 dirty="0"/>
              <a:t>X.Y</a:t>
            </a:r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32" hasCustomPrompt="1"/>
          </p:nvPr>
        </p:nvSpPr>
        <p:spPr>
          <a:xfrm>
            <a:off x="2618609" y="1628773"/>
            <a:ext cx="1981200" cy="1571626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8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 dirty="0" err="1"/>
              <a:t>Décrivez</a:t>
            </a:r>
            <a:r>
              <a:rPr lang="en-GB" dirty="0"/>
              <a:t> comment les </a:t>
            </a:r>
            <a:r>
              <a:rPr lang="en-GB" dirty="0" err="1"/>
              <a:t>produits</a:t>
            </a:r>
            <a:r>
              <a:rPr lang="en-GB" dirty="0"/>
              <a:t> et services </a:t>
            </a:r>
            <a:r>
              <a:rPr lang="en-GB" dirty="0" err="1"/>
              <a:t>créent</a:t>
            </a:r>
            <a:r>
              <a:rPr lang="en-GB" dirty="0"/>
              <a:t> des gains pour les clients.</a:t>
            </a:r>
          </a:p>
        </p:txBody>
      </p:sp>
      <p:sp>
        <p:nvSpPr>
          <p:cNvPr id="37" name="Text Placeholder 35"/>
          <p:cNvSpPr>
            <a:spLocks noGrp="1"/>
          </p:cNvSpPr>
          <p:nvPr>
            <p:ph type="body" sz="quarter" idx="33" hasCustomPrompt="1"/>
          </p:nvPr>
        </p:nvSpPr>
        <p:spPr>
          <a:xfrm>
            <a:off x="408810" y="2362200"/>
            <a:ext cx="1267590" cy="205740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8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r>
              <a:rPr lang="en-US" dirty="0" err="1"/>
              <a:t>Listez</a:t>
            </a:r>
            <a:r>
              <a:rPr lang="en-US" dirty="0"/>
              <a:t> les </a:t>
            </a:r>
            <a:r>
              <a:rPr lang="en-US" dirty="0" err="1"/>
              <a:t>Produits</a:t>
            </a:r>
            <a:r>
              <a:rPr lang="en-US" dirty="0"/>
              <a:t> et Services sur </a:t>
            </a:r>
            <a:r>
              <a:rPr lang="en-US" dirty="0" err="1"/>
              <a:t>lesquels</a:t>
            </a:r>
            <a:r>
              <a:rPr lang="en-US" dirty="0"/>
              <a:t> repose </a:t>
            </a:r>
            <a:r>
              <a:rPr lang="en-US" dirty="0" err="1"/>
              <a:t>votre</a:t>
            </a:r>
            <a:r>
              <a:rPr lang="en-US" dirty="0"/>
              <a:t> proposition de </a:t>
            </a:r>
            <a:r>
              <a:rPr lang="en-US" dirty="0" err="1"/>
              <a:t>valeur</a:t>
            </a:r>
            <a:r>
              <a:rPr lang="en-US" dirty="0"/>
              <a:t>.</a:t>
            </a:r>
            <a:endParaRPr lang="en-GB" dirty="0"/>
          </a:p>
        </p:txBody>
      </p:sp>
      <p:sp>
        <p:nvSpPr>
          <p:cNvPr id="39" name="Text Placeholder 35"/>
          <p:cNvSpPr>
            <a:spLocks noGrp="1"/>
          </p:cNvSpPr>
          <p:nvPr>
            <p:ph type="body" sz="quarter" idx="34" hasCustomPrompt="1"/>
          </p:nvPr>
        </p:nvSpPr>
        <p:spPr>
          <a:xfrm>
            <a:off x="2618610" y="3505199"/>
            <a:ext cx="1981200" cy="1752599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800" baseline="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r>
              <a:rPr lang="en-GB" dirty="0" err="1"/>
              <a:t>Décrivez</a:t>
            </a:r>
            <a:r>
              <a:rPr lang="en-GB" dirty="0"/>
              <a:t> comment </a:t>
            </a:r>
            <a:r>
              <a:rPr lang="en-GB" dirty="0" err="1"/>
              <a:t>vos</a:t>
            </a:r>
            <a:r>
              <a:rPr lang="en-GB" dirty="0"/>
              <a:t> </a:t>
            </a:r>
            <a:r>
              <a:rPr lang="en-GB" dirty="0" err="1"/>
              <a:t>produits</a:t>
            </a:r>
            <a:r>
              <a:rPr lang="en-GB" dirty="0"/>
              <a:t> et services </a:t>
            </a:r>
            <a:r>
              <a:rPr lang="en-GB" dirty="0" err="1"/>
              <a:t>soulagent</a:t>
            </a:r>
            <a:r>
              <a:rPr lang="en-GB" dirty="0"/>
              <a:t> les </a:t>
            </a:r>
            <a:r>
              <a:rPr lang="en-GB" dirty="0" err="1"/>
              <a:t>douleurs</a:t>
            </a:r>
            <a:r>
              <a:rPr lang="en-GB" dirty="0"/>
              <a:t> des clients.</a:t>
            </a:r>
          </a:p>
        </p:txBody>
      </p:sp>
      <p:sp>
        <p:nvSpPr>
          <p:cNvPr id="42" name="Text Placeholder 35"/>
          <p:cNvSpPr>
            <a:spLocks noGrp="1"/>
          </p:cNvSpPr>
          <p:nvPr>
            <p:ph type="body" sz="quarter" idx="35" hasCustomPrompt="1"/>
          </p:nvPr>
        </p:nvSpPr>
        <p:spPr>
          <a:xfrm>
            <a:off x="5785428" y="1628773"/>
            <a:ext cx="1816100" cy="1571626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800" baseline="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 dirty="0" err="1"/>
              <a:t>Décrivez</a:t>
            </a:r>
            <a:r>
              <a:rPr lang="en-GB" dirty="0"/>
              <a:t> les </a:t>
            </a:r>
            <a:r>
              <a:rPr lang="en-GB" dirty="0" err="1"/>
              <a:t>résultats</a:t>
            </a:r>
            <a:r>
              <a:rPr lang="en-GB" dirty="0"/>
              <a:t> que les clients </a:t>
            </a:r>
            <a:r>
              <a:rPr lang="en-GB" dirty="0" err="1"/>
              <a:t>veulent</a:t>
            </a:r>
            <a:r>
              <a:rPr lang="en-GB" dirty="0"/>
              <a:t> </a:t>
            </a:r>
            <a:r>
              <a:rPr lang="en-GB" dirty="0" err="1"/>
              <a:t>atteindre</a:t>
            </a:r>
            <a:r>
              <a:rPr lang="en-GB" dirty="0"/>
              <a:t> </a:t>
            </a:r>
            <a:r>
              <a:rPr lang="en-GB" dirty="0" err="1"/>
              <a:t>ou</a:t>
            </a:r>
            <a:r>
              <a:rPr lang="en-GB" dirty="0"/>
              <a:t> les </a:t>
            </a:r>
            <a:r>
              <a:rPr lang="en-GB" dirty="0" err="1"/>
              <a:t>avantages</a:t>
            </a:r>
            <a:r>
              <a:rPr lang="en-GB" dirty="0"/>
              <a:t> </a:t>
            </a:r>
            <a:r>
              <a:rPr lang="en-GB" dirty="0" err="1"/>
              <a:t>concrets</a:t>
            </a:r>
            <a:r>
              <a:rPr lang="en-GB" dirty="0"/>
              <a:t> </a:t>
            </a:r>
            <a:r>
              <a:rPr lang="en-GB" dirty="0" err="1"/>
              <a:t>qu'ils</a:t>
            </a:r>
            <a:r>
              <a:rPr lang="en-GB" dirty="0"/>
              <a:t> </a:t>
            </a:r>
            <a:r>
              <a:rPr lang="en-GB" dirty="0" err="1"/>
              <a:t>recherchent</a:t>
            </a:r>
            <a:r>
              <a:rPr lang="en-GB" dirty="0"/>
              <a:t>.</a:t>
            </a:r>
          </a:p>
        </p:txBody>
      </p:sp>
      <p:sp>
        <p:nvSpPr>
          <p:cNvPr id="43" name="Text Placeholder 35"/>
          <p:cNvSpPr>
            <a:spLocks noGrp="1"/>
          </p:cNvSpPr>
          <p:nvPr>
            <p:ph type="body" sz="quarter" idx="36" hasCustomPrompt="1"/>
          </p:nvPr>
        </p:nvSpPr>
        <p:spPr>
          <a:xfrm>
            <a:off x="5785427" y="3505200"/>
            <a:ext cx="1816100" cy="175260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800" b="0" i="0" baseline="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 dirty="0" err="1"/>
              <a:t>Décrivez</a:t>
            </a:r>
            <a:r>
              <a:rPr lang="en-GB" dirty="0"/>
              <a:t> les </a:t>
            </a:r>
            <a:r>
              <a:rPr lang="en-GB" dirty="0" err="1"/>
              <a:t>mauvais</a:t>
            </a:r>
            <a:r>
              <a:rPr lang="en-GB" dirty="0"/>
              <a:t> </a:t>
            </a:r>
            <a:r>
              <a:rPr lang="en-GB" dirty="0" err="1"/>
              <a:t>résultats</a:t>
            </a:r>
            <a:r>
              <a:rPr lang="en-GB" dirty="0"/>
              <a:t>, les </a:t>
            </a:r>
            <a:r>
              <a:rPr lang="en-GB" dirty="0" err="1"/>
              <a:t>risques</a:t>
            </a:r>
            <a:r>
              <a:rPr lang="en-GB" dirty="0"/>
              <a:t> et les obstacles </a:t>
            </a:r>
            <a:r>
              <a:rPr lang="en-GB" dirty="0" err="1"/>
              <a:t>liés</a:t>
            </a:r>
            <a:r>
              <a:rPr lang="en-GB" dirty="0"/>
              <a:t> aux </a:t>
            </a:r>
            <a:r>
              <a:rPr lang="en-GB" dirty="0" err="1"/>
              <a:t>tâches</a:t>
            </a:r>
            <a:r>
              <a:rPr lang="en-GB" dirty="0"/>
              <a:t> des clients. </a:t>
            </a:r>
          </a:p>
        </p:txBody>
      </p:sp>
      <p:sp>
        <p:nvSpPr>
          <p:cNvPr id="44" name="Text Placeholder 35"/>
          <p:cNvSpPr>
            <a:spLocks noGrp="1"/>
          </p:cNvSpPr>
          <p:nvPr>
            <p:ph type="body" sz="quarter" idx="37" hasCustomPrompt="1"/>
          </p:nvPr>
        </p:nvSpPr>
        <p:spPr>
          <a:xfrm>
            <a:off x="8153400" y="2362199"/>
            <a:ext cx="1295400" cy="205740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800" b="0" baseline="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 dirty="0" err="1"/>
              <a:t>Décrivez</a:t>
            </a:r>
            <a:r>
              <a:rPr lang="en-GB" dirty="0"/>
              <a:t> </a:t>
            </a:r>
            <a:r>
              <a:rPr lang="en-GB" dirty="0" err="1"/>
              <a:t>ce</a:t>
            </a:r>
            <a:r>
              <a:rPr lang="en-GB" dirty="0"/>
              <a:t> que les clients </a:t>
            </a:r>
            <a:r>
              <a:rPr lang="en-GB" dirty="0" err="1"/>
              <a:t>essaient</a:t>
            </a:r>
            <a:r>
              <a:rPr lang="en-GB" dirty="0"/>
              <a:t> </a:t>
            </a:r>
            <a:r>
              <a:rPr lang="en-GB" dirty="0" err="1"/>
              <a:t>d'accomplir</a:t>
            </a:r>
            <a:r>
              <a:rPr lang="en-GB" dirty="0"/>
              <a:t> dans </a:t>
            </a:r>
            <a:r>
              <a:rPr lang="en-GB" dirty="0" err="1"/>
              <a:t>leur</a:t>
            </a:r>
            <a:r>
              <a:rPr lang="en-GB" dirty="0"/>
              <a:t> travail et dans </a:t>
            </a:r>
            <a:r>
              <a:rPr lang="en-GB" dirty="0" err="1"/>
              <a:t>leur</a:t>
            </a:r>
            <a:r>
              <a:rPr lang="en-GB" dirty="0"/>
              <a:t> vie </a:t>
            </a:r>
            <a:r>
              <a:rPr lang="en-GB" dirty="0" err="1"/>
              <a:t>tels</a:t>
            </a:r>
            <a:r>
              <a:rPr lang="en-GB" dirty="0"/>
              <a:t> </a:t>
            </a:r>
            <a:r>
              <a:rPr lang="en-GB" dirty="0" err="1"/>
              <a:t>qu'exprimés</a:t>
            </a:r>
            <a:r>
              <a:rPr lang="en-GB" dirty="0"/>
              <a:t> par </a:t>
            </a:r>
            <a:r>
              <a:rPr lang="en-GB" dirty="0" err="1"/>
              <a:t>leurs</a:t>
            </a:r>
            <a:r>
              <a:rPr lang="en-GB" dirty="0"/>
              <a:t> </a:t>
            </a:r>
            <a:r>
              <a:rPr lang="en-GB" dirty="0" err="1"/>
              <a:t>propres</a:t>
            </a:r>
            <a:r>
              <a:rPr lang="en-GB" dirty="0"/>
              <a:t> mots. </a:t>
            </a:r>
          </a:p>
        </p:txBody>
      </p:sp>
      <p:sp>
        <p:nvSpPr>
          <p:cNvPr id="46" name="Text Placeholder 35"/>
          <p:cNvSpPr>
            <a:spLocks noGrp="1"/>
          </p:cNvSpPr>
          <p:nvPr>
            <p:ph type="body" sz="quarter" idx="39" hasCustomPrompt="1"/>
          </p:nvPr>
        </p:nvSpPr>
        <p:spPr>
          <a:xfrm>
            <a:off x="1828800" y="5731934"/>
            <a:ext cx="2895600" cy="60959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 dirty="0" err="1"/>
              <a:t>Créez</a:t>
            </a:r>
            <a:r>
              <a:rPr lang="en-GB" dirty="0"/>
              <a:t> </a:t>
            </a:r>
            <a:r>
              <a:rPr lang="en-GB" dirty="0" err="1"/>
              <a:t>une</a:t>
            </a:r>
            <a:r>
              <a:rPr lang="en-GB" dirty="0"/>
              <a:t> proposition de </a:t>
            </a:r>
            <a:r>
              <a:rPr lang="en-GB" dirty="0" err="1"/>
              <a:t>valeur</a:t>
            </a:r>
            <a:r>
              <a:rPr lang="en-GB" dirty="0"/>
              <a:t> pour </a:t>
            </a:r>
            <a:r>
              <a:rPr lang="en-GB" dirty="0" err="1"/>
              <a:t>chaque</a:t>
            </a:r>
            <a:r>
              <a:rPr lang="en-GB" dirty="0"/>
              <a:t> segment de clientèle dans </a:t>
            </a:r>
            <a:r>
              <a:rPr lang="en-GB" dirty="0" err="1"/>
              <a:t>votre</a:t>
            </a:r>
            <a:r>
              <a:rPr lang="en-GB" dirty="0"/>
              <a:t> </a:t>
            </a:r>
            <a:r>
              <a:rPr lang="en-GB" dirty="0" err="1"/>
              <a:t>modèle</a:t>
            </a:r>
            <a:r>
              <a:rPr lang="en-GB" dirty="0"/>
              <a:t> </a:t>
            </a:r>
            <a:r>
              <a:rPr lang="en-GB" dirty="0" err="1"/>
              <a:t>économique</a:t>
            </a:r>
            <a:r>
              <a:rPr lang="en-GB" dirty="0"/>
              <a:t>.</a:t>
            </a:r>
          </a:p>
        </p:txBody>
      </p:sp>
      <p:sp>
        <p:nvSpPr>
          <p:cNvPr id="48" name="Text Placeholder 35"/>
          <p:cNvSpPr>
            <a:spLocks noGrp="1"/>
          </p:cNvSpPr>
          <p:nvPr>
            <p:ph type="body" sz="quarter" idx="40" hasCustomPrompt="1"/>
          </p:nvPr>
        </p:nvSpPr>
        <p:spPr>
          <a:xfrm>
            <a:off x="6553200" y="5731935"/>
            <a:ext cx="3025780" cy="60959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 dirty="0" err="1"/>
              <a:t>Nommez</a:t>
            </a:r>
            <a:r>
              <a:rPr lang="en-GB" dirty="0"/>
              <a:t> le segment de clientèle</a:t>
            </a:r>
          </a:p>
        </p:txBody>
      </p:sp>
    </p:spTree>
    <p:extLst>
      <p:ext uri="{BB962C8B-B14F-4D97-AF65-F5344CB8AC3E}">
        <p14:creationId xmlns:p14="http://schemas.microsoft.com/office/powerpoint/2010/main" val="3755173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1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247650" y="304800"/>
            <a:ext cx="29527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Arial"/>
                <a:cs typeface="Arial"/>
              </a:rPr>
              <a:t>Value Proposition</a:t>
            </a:r>
            <a:r>
              <a:rPr lang="en-GB" sz="1600" b="1" baseline="0" dirty="0">
                <a:latin typeface="Arial"/>
                <a:cs typeface="Arial"/>
              </a:rPr>
              <a:t> </a:t>
            </a:r>
            <a:r>
              <a:rPr lang="en-GB" sz="1600" b="1" dirty="0">
                <a:latin typeface="Arial"/>
                <a:cs typeface="Arial"/>
              </a:rPr>
              <a:t>Canvas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3861505" y="184570"/>
            <a:ext cx="140335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0" i="1" noProof="0">
                <a:latin typeface="Arial"/>
                <a:cs typeface="Arial"/>
              </a:rPr>
              <a:t>Conçu pour: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5585882" y="180946"/>
            <a:ext cx="140335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0" i="1" noProof="0">
                <a:latin typeface="Arial"/>
                <a:cs typeface="Arial"/>
              </a:rPr>
              <a:t>Conçu par: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7664579" y="180946"/>
            <a:ext cx="1214131" cy="203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0" i="1" noProof="0">
                <a:latin typeface="Arial"/>
                <a:cs typeface="Arial"/>
              </a:rPr>
              <a:t>Date: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9142085" y="180946"/>
            <a:ext cx="62031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0" i="1" noProof="0">
                <a:latin typeface="Arial"/>
                <a:cs typeface="Arial"/>
              </a:rPr>
              <a:t>Version:</a:t>
            </a:r>
          </a:p>
        </p:txBody>
      </p:sp>
      <p:sp>
        <p:nvSpPr>
          <p:cNvPr id="32" name="Rectangle 31"/>
          <p:cNvSpPr/>
          <p:nvPr userDrawn="1"/>
        </p:nvSpPr>
        <p:spPr>
          <a:xfrm>
            <a:off x="336353" y="5723467"/>
            <a:ext cx="4406586" cy="6272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33" name="Rectangle 32"/>
          <p:cNvSpPr/>
          <p:nvPr userDrawn="1"/>
        </p:nvSpPr>
        <p:spPr>
          <a:xfrm>
            <a:off x="5105400" y="5723467"/>
            <a:ext cx="4462241" cy="6272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50" name="Rectangle 49"/>
          <p:cNvSpPr/>
          <p:nvPr userDrawn="1"/>
        </p:nvSpPr>
        <p:spPr>
          <a:xfrm>
            <a:off x="336353" y="1176868"/>
            <a:ext cx="4406587" cy="43524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grpSp>
        <p:nvGrpSpPr>
          <p:cNvPr id="67" name="Group 66"/>
          <p:cNvGrpSpPr/>
          <p:nvPr userDrawn="1"/>
        </p:nvGrpSpPr>
        <p:grpSpPr>
          <a:xfrm>
            <a:off x="5181600" y="1176902"/>
            <a:ext cx="4386041" cy="4355122"/>
            <a:chOff x="5105400" y="788699"/>
            <a:chExt cx="4462241" cy="4458864"/>
          </a:xfrm>
        </p:grpSpPr>
        <p:sp>
          <p:nvSpPr>
            <p:cNvPr id="2" name="Oval 1"/>
            <p:cNvSpPr/>
            <p:nvPr userDrawn="1"/>
          </p:nvSpPr>
          <p:spPr>
            <a:xfrm>
              <a:off x="5105400" y="788699"/>
              <a:ext cx="4462241" cy="4458864"/>
            </a:xfrm>
            <a:prstGeom prst="ellipse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fr-FR" noProof="0"/>
            </a:p>
          </p:txBody>
        </p:sp>
        <p:cxnSp>
          <p:nvCxnSpPr>
            <p:cNvPr id="52" name="Straight Connector 51"/>
            <p:cNvCxnSpPr>
              <a:endCxn id="2" idx="7"/>
            </p:cNvCxnSpPr>
            <p:nvPr userDrawn="1"/>
          </p:nvCxnSpPr>
          <p:spPr>
            <a:xfrm flipV="1">
              <a:off x="7297759" y="1441685"/>
              <a:ext cx="1616402" cy="1575051"/>
            </a:xfrm>
            <a:prstGeom prst="lin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5" name="Straight Connector 54"/>
            <p:cNvCxnSpPr>
              <a:endCxn id="2" idx="5"/>
            </p:cNvCxnSpPr>
            <p:nvPr userDrawn="1"/>
          </p:nvCxnSpPr>
          <p:spPr>
            <a:xfrm>
              <a:off x="7297759" y="2958509"/>
              <a:ext cx="1616402" cy="1636069"/>
            </a:xfrm>
            <a:prstGeom prst="lin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cxnSp>
      </p:grpSp>
      <p:cxnSp>
        <p:nvCxnSpPr>
          <p:cNvPr id="21" name="Straight Connector 20"/>
          <p:cNvCxnSpPr/>
          <p:nvPr userDrawn="1"/>
        </p:nvCxnSpPr>
        <p:spPr>
          <a:xfrm>
            <a:off x="4953000" y="3353100"/>
            <a:ext cx="2383521" cy="1"/>
          </a:xfrm>
          <a:prstGeom prst="line">
            <a:avLst/>
          </a:prstGeom>
          <a:noFill/>
          <a:ln>
            <a:solidFill>
              <a:schemeClr val="tx1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24" name="TextBox 23"/>
          <p:cNvSpPr txBox="1"/>
          <p:nvPr userDrawn="1"/>
        </p:nvSpPr>
        <p:spPr>
          <a:xfrm>
            <a:off x="681808" y="1185253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noProof="0">
                <a:latin typeface="Arial"/>
                <a:cs typeface="Arial"/>
              </a:rPr>
              <a:t>Créateurs de Gains </a:t>
            </a:r>
          </a:p>
        </p:txBody>
      </p:sp>
      <p:sp>
        <p:nvSpPr>
          <p:cNvPr id="25" name="TextBox 24"/>
          <p:cNvSpPr txBox="1"/>
          <p:nvPr userDrawn="1"/>
        </p:nvSpPr>
        <p:spPr>
          <a:xfrm rot="16200000">
            <a:off x="-667403" y="3216583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noProof="0" dirty="0">
                <a:latin typeface="Arial"/>
                <a:cs typeface="Arial"/>
              </a:rPr>
              <a:t>Produits et Services 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681808" y="5283111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noProof="0">
                <a:latin typeface="Arial"/>
                <a:cs typeface="Arial"/>
              </a:rPr>
              <a:t>Soulageurs de Maux</a:t>
            </a:r>
          </a:p>
        </p:txBody>
      </p:sp>
      <p:sp>
        <p:nvSpPr>
          <p:cNvPr id="27" name="TextBox 26"/>
          <p:cNvSpPr txBox="1"/>
          <p:nvPr userDrawn="1"/>
        </p:nvSpPr>
        <p:spPr>
          <a:xfrm>
            <a:off x="7045400" y="5285803"/>
            <a:ext cx="579801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noProof="0">
                <a:latin typeface="Arial"/>
                <a:cs typeface="Arial"/>
              </a:rPr>
              <a:t>Maux</a:t>
            </a:r>
          </a:p>
        </p:txBody>
      </p:sp>
      <p:sp>
        <p:nvSpPr>
          <p:cNvPr id="28" name="TextBox 27"/>
          <p:cNvSpPr txBox="1"/>
          <p:nvPr userDrawn="1"/>
        </p:nvSpPr>
        <p:spPr>
          <a:xfrm>
            <a:off x="6989232" y="1186785"/>
            <a:ext cx="688733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noProof="0">
                <a:latin typeface="Arial"/>
                <a:cs typeface="Arial"/>
              </a:rPr>
              <a:t>Gains</a:t>
            </a:r>
          </a:p>
        </p:txBody>
      </p:sp>
      <p:sp>
        <p:nvSpPr>
          <p:cNvPr id="29" name="TextBox 28"/>
          <p:cNvSpPr txBox="1"/>
          <p:nvPr userDrawn="1"/>
        </p:nvSpPr>
        <p:spPr>
          <a:xfrm rot="5400000">
            <a:off x="8736119" y="3173116"/>
            <a:ext cx="1909264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noProof="0">
                <a:latin typeface="Arial"/>
                <a:cs typeface="Arial"/>
              </a:rPr>
              <a:t>Travaux du/de la client(e)</a:t>
            </a:r>
          </a:p>
        </p:txBody>
      </p:sp>
      <p:sp>
        <p:nvSpPr>
          <p:cNvPr id="30" name="TextBox 29"/>
          <p:cNvSpPr txBox="1"/>
          <p:nvPr userDrawn="1"/>
        </p:nvSpPr>
        <p:spPr>
          <a:xfrm>
            <a:off x="5105400" y="5723467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000" b="1" noProof="0">
                <a:latin typeface="Arial"/>
                <a:cs typeface="Arial"/>
              </a:rPr>
              <a:t>Segment de Clientèle</a:t>
            </a:r>
          </a:p>
        </p:txBody>
      </p:sp>
      <p:sp>
        <p:nvSpPr>
          <p:cNvPr id="31" name="TextBox 30"/>
          <p:cNvSpPr txBox="1"/>
          <p:nvPr userDrawn="1"/>
        </p:nvSpPr>
        <p:spPr>
          <a:xfrm>
            <a:off x="337456" y="5723467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000" b="1" noProof="0">
                <a:latin typeface="Arial"/>
                <a:cs typeface="Arial"/>
              </a:rPr>
              <a:t>Proposition de Valeur</a:t>
            </a:r>
          </a:p>
        </p:txBody>
      </p:sp>
      <p:pic>
        <p:nvPicPr>
          <p:cNvPr id="35" name="Picture 3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3172335"/>
            <a:ext cx="328980" cy="33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7" name="Straight Connector 36"/>
          <p:cNvCxnSpPr/>
          <p:nvPr userDrawn="1"/>
        </p:nvCxnSpPr>
        <p:spPr>
          <a:xfrm>
            <a:off x="337456" y="1176868"/>
            <a:ext cx="2158604" cy="2119360"/>
          </a:xfrm>
          <a:prstGeom prst="lin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38" name="Straight Connector 37"/>
          <p:cNvCxnSpPr/>
          <p:nvPr userDrawn="1"/>
        </p:nvCxnSpPr>
        <p:spPr>
          <a:xfrm flipV="1">
            <a:off x="336353" y="3402055"/>
            <a:ext cx="2163054" cy="2127277"/>
          </a:xfrm>
          <a:prstGeom prst="lin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41" name="Straight Connector 40"/>
          <p:cNvCxnSpPr/>
          <p:nvPr userDrawn="1"/>
        </p:nvCxnSpPr>
        <p:spPr>
          <a:xfrm>
            <a:off x="2499407" y="3353100"/>
            <a:ext cx="2453593" cy="1"/>
          </a:xfrm>
          <a:prstGeom prst="line">
            <a:avLst/>
          </a:prstGeom>
          <a:noFill/>
          <a:ln>
            <a:solidFill>
              <a:schemeClr val="tx1"/>
            </a:solidFill>
            <a:headEnd type="none"/>
            <a:tailEnd type="arrow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pic>
        <p:nvPicPr>
          <p:cNvPr id="36" name="Picture 3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1439" y="3172335"/>
            <a:ext cx="330603" cy="334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817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eoschronos.com" TargetMode="External"/><Relationship Id="rId2" Type="http://schemas.openxmlformats.org/officeDocument/2006/relationships/hyperlink" Target="https://www.strategyzer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sa/3.0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neoschronos.com" TargetMode="External"/><Relationship Id="rId2" Type="http://schemas.openxmlformats.org/officeDocument/2006/relationships/hyperlink" Target="https://www.strategyzer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sa/3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r-FR"/>
              <a:t>Nom de la Startup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fr-FR"/>
              <a:t>Nom 1, Nom 2, …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fr-FR"/>
              <a:t>JJ/MM/AAAA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fr-FR"/>
              <a:t>X.Y</a:t>
            </a:r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fr-FR"/>
              <a:t>Décrivez comment les produits et services créent des gains pour les clients.</a:t>
            </a:r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fr-FR"/>
              <a:t>Listez les Produits et Services sur lesquels repose votre proposition de valeur.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r>
              <a:rPr lang="fr-FR"/>
              <a:t>Décrivez comment vos produits et services soulagent les douleurs des clients.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pPr lvl="0"/>
            <a:r>
              <a:rPr lang="fr-FR"/>
              <a:t>Décrivez les résultats que les clients veulent atteindre ou les avantages concrets qu'ils recherchent.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pPr lvl="0"/>
            <a:r>
              <a:rPr lang="fr-FR"/>
              <a:t>Décrivez les mauvais résultats, les risques et les obstacles liés aux tâches des clients.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pPr lvl="0"/>
            <a:r>
              <a:rPr lang="fr-FR"/>
              <a:t>Décrivez ce que les clients essaient d'accomplir dans leur travail et dans leur vie tels qu'exprimés par leurs propres mots.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r>
              <a:rPr lang="fr-FR"/>
              <a:t>Créez une proposition de valeur pour chaque segment de clientèle dans votre modèle économique.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r>
              <a:rPr lang="fr-FR"/>
              <a:t>Nommez le segment de clientèle</a:t>
            </a:r>
          </a:p>
        </p:txBody>
      </p:sp>
      <p:sp>
        <p:nvSpPr>
          <p:cNvPr id="63" name="Rectangle 62"/>
          <p:cNvSpPr/>
          <p:nvPr/>
        </p:nvSpPr>
        <p:spPr>
          <a:xfrm>
            <a:off x="247650" y="6457891"/>
            <a:ext cx="94107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700" b="0" i="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Design and Copyright by: </a:t>
            </a:r>
            <a:r>
              <a:rPr lang="en-GB" sz="70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Strategyzer AG (</a:t>
            </a:r>
            <a:r>
              <a:rPr lang="en-GB" sz="700" dirty="0">
                <a:solidFill>
                  <a:srgbClr val="808080"/>
                </a:solidFill>
                <a:latin typeface="Arial"/>
                <a:ea typeface="Arial"/>
                <a:cs typeface="Arial"/>
                <a:hlinkClick r:id="rId2"/>
              </a:rPr>
              <a:t>https://www.strategyzer.com/</a:t>
            </a:r>
            <a:r>
              <a:rPr lang="en-GB" sz="70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). PowerPoint implementation by: Neos Chronos Limited </a:t>
            </a:r>
            <a:r>
              <a:rPr lang="en-GB" sz="700" dirty="0">
                <a:latin typeface="Arial"/>
                <a:cs typeface="Arial"/>
              </a:rPr>
              <a:t>(</a:t>
            </a:r>
            <a:r>
              <a:rPr lang="en-GB" sz="700" dirty="0">
                <a:latin typeface="Arial"/>
                <a:cs typeface="Arial"/>
                <a:hlinkClick r:id="rId3"/>
              </a:rPr>
              <a:t>https://neoschronos.com</a:t>
            </a:r>
            <a:r>
              <a:rPr lang="en-GB" sz="700" dirty="0">
                <a:latin typeface="Arial"/>
                <a:cs typeface="Arial"/>
              </a:rPr>
              <a:t>). </a:t>
            </a:r>
            <a:r>
              <a:rPr lang="en-GB" sz="70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PowerPoint implementation License: </a:t>
            </a:r>
            <a:r>
              <a:rPr lang="mr-IN" sz="700" dirty="0">
                <a:latin typeface="Arial"/>
                <a:cs typeface="Arial"/>
                <a:hlinkClick r:id="rId4"/>
              </a:rPr>
              <a:t>CC BY-SA 3.0</a:t>
            </a:r>
            <a:endParaRPr lang="mr-IN" sz="700" dirty="0">
              <a:solidFill>
                <a:srgbClr val="808080"/>
              </a:solidFill>
              <a:latin typeface="Arial"/>
              <a:ea typeface="Arial"/>
              <a:cs typeface="Arial"/>
            </a:endParaRPr>
          </a:p>
          <a:p>
            <a:endParaRPr lang="en-GB" sz="7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81187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1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247650" y="6457891"/>
            <a:ext cx="94107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70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Design and Copyright by: Strategyzer AG (</a:t>
            </a:r>
            <a:r>
              <a:rPr lang="en-GB" sz="700" dirty="0">
                <a:solidFill>
                  <a:srgbClr val="808080"/>
                </a:solidFill>
                <a:latin typeface="Arial"/>
                <a:ea typeface="Arial"/>
                <a:cs typeface="Arial"/>
                <a:hlinkClick r:id="rId2"/>
              </a:rPr>
              <a:t>https://www.strategyzer.com/</a:t>
            </a:r>
            <a:r>
              <a:rPr lang="en-GB" sz="70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). PowerPoint implementation by: Neos Chronos Limited </a:t>
            </a:r>
            <a:r>
              <a:rPr lang="en-GB" sz="700" dirty="0">
                <a:latin typeface="Arial"/>
                <a:cs typeface="Arial"/>
              </a:rPr>
              <a:t>(</a:t>
            </a:r>
            <a:r>
              <a:rPr lang="en-GB" sz="700" dirty="0">
                <a:latin typeface="Arial"/>
                <a:cs typeface="Arial"/>
                <a:hlinkClick r:id="rId3"/>
              </a:rPr>
              <a:t>https://neoschronos.com</a:t>
            </a:r>
            <a:r>
              <a:rPr lang="en-GB" sz="700" dirty="0">
                <a:latin typeface="Arial"/>
                <a:cs typeface="Arial"/>
              </a:rPr>
              <a:t>). </a:t>
            </a:r>
            <a:r>
              <a:rPr lang="en-GB" sz="70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PowerPoint implementation License: </a:t>
            </a:r>
            <a:r>
              <a:rPr lang="mr-IN" sz="700" dirty="0">
                <a:latin typeface="Arial"/>
                <a:cs typeface="Arial"/>
                <a:hlinkClick r:id="rId4"/>
              </a:rPr>
              <a:t>CC BY-SA 3.0</a:t>
            </a:r>
            <a:endParaRPr lang="mr-IN" sz="700" dirty="0">
              <a:solidFill>
                <a:srgbClr val="808080"/>
              </a:solidFill>
              <a:latin typeface="Arial"/>
              <a:ea typeface="Arial"/>
              <a:cs typeface="Arial"/>
            </a:endParaRPr>
          </a:p>
          <a:p>
            <a:endParaRPr lang="en-GB" sz="7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5410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os Chronos">
      <a:dk1>
        <a:srgbClr val="444444"/>
      </a:dk1>
      <a:lt1>
        <a:sysClr val="window" lastClr="FFFFFF"/>
      </a:lt1>
      <a:dk2>
        <a:srgbClr val="222222"/>
      </a:dk2>
      <a:lt2>
        <a:srgbClr val="F3F3F3"/>
      </a:lt2>
      <a:accent1>
        <a:srgbClr val="669933"/>
      </a:accent1>
      <a:accent2>
        <a:srgbClr val="38BEEA"/>
      </a:accent2>
      <a:accent3>
        <a:srgbClr val="EA38C0"/>
      </a:accent3>
      <a:accent4>
        <a:srgbClr val="EABB38"/>
      </a:accent4>
      <a:accent5>
        <a:srgbClr val="788C92"/>
      </a:accent5>
      <a:accent6>
        <a:srgbClr val="EA6238"/>
      </a:accent6>
      <a:hlink>
        <a:srgbClr val="787828"/>
      </a:hlink>
      <a:folHlink>
        <a:srgbClr val="9AA2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203</Words>
  <Application>Microsoft Macintosh PowerPoint</Application>
  <PresentationFormat>A4 Paper (210x297 mm)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Manager/>
  <Company>Neos Chronos Limited</Company>
  <LinksUpToDate>false</LinksUpToDate>
  <SharedDoc>false</SharedDoc>
  <HyperlinkBase>https://neoschronos.com/assets/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Strategyzer Value Proposition Canvas Template En Francais PPT</dc:title>
  <dc:subject/>
  <dc:creator>Thomas Papanikolaou</dc:creator>
  <cp:keywords>Strategyzer, Value Proposition Canvas Template, Powerpoint, ppt, pptx, Francais, Free, English</cp:keywords>
  <dc:description>The Value Proposition Canvas by Strategyzer AG, https://www.strategyzer.com. This Powerpoint Implementation is licensed under the Creative Commons Attribution-Share Alike 3.0 Unported License.</dc:description>
  <cp:lastModifiedBy>Dr. Thomas Papanikolaou</cp:lastModifiedBy>
  <cp:revision>79</cp:revision>
  <cp:lastPrinted>2019-04-01T19:25:48Z</cp:lastPrinted>
  <dcterms:created xsi:type="dcterms:W3CDTF">2019-04-01T16:49:19Z</dcterms:created>
  <dcterms:modified xsi:type="dcterms:W3CDTF">2024-08-02T08:37:51Z</dcterms:modified>
  <cp:category>PowerPoint Template PPT</cp:category>
</cp:coreProperties>
</file>