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35" autoAdjust="0"/>
    <p:restoredTop sz="99472" autoAdjust="0"/>
  </p:normalViewPr>
  <p:slideViewPr>
    <p:cSldViewPr snapToObjects="1">
      <p:cViewPr varScale="1">
        <p:scale>
          <a:sx n="108" d="100"/>
          <a:sy n="108" d="100"/>
        </p:scale>
        <p:origin x="1480" y="1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 Proposition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en-GB" dirty="0"/>
              <a:t>Startup Name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685201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/>
              <a:t>Name1, Name2, </a:t>
            </a:r>
            <a:r>
              <a:rPr lang="mr-IN" dirty="0"/>
              <a:t>…</a:t>
            </a:r>
            <a:endParaRPr lang="en-GB" dirty="0"/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4" hasCustomPrompt="1"/>
          </p:nvPr>
        </p:nvSpPr>
        <p:spPr>
          <a:xfrm>
            <a:off x="7759700" y="381000"/>
            <a:ext cx="11557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/>
              <a:t>DD/MM/YYYY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25" hasCustomPrompt="1"/>
          </p:nvPr>
        </p:nvSpPr>
        <p:spPr>
          <a:xfrm>
            <a:off x="9245600" y="381000"/>
            <a:ext cx="4127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/>
              <a:t>X.Y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32" hasCustomPrompt="1"/>
          </p:nvPr>
        </p:nvSpPr>
        <p:spPr>
          <a:xfrm>
            <a:off x="2618609" y="1628773"/>
            <a:ext cx="1981200" cy="1571626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Describe how products and services create customer gains.</a:t>
            </a:r>
          </a:p>
        </p:txBody>
      </p:sp>
      <p:sp>
        <p:nvSpPr>
          <p:cNvPr id="37" name="Text Placeholder 35"/>
          <p:cNvSpPr>
            <a:spLocks noGrp="1"/>
          </p:cNvSpPr>
          <p:nvPr>
            <p:ph type="body" sz="quarter" idx="33" hasCustomPrompt="1"/>
          </p:nvPr>
        </p:nvSpPr>
        <p:spPr>
          <a:xfrm>
            <a:off x="408810" y="2362200"/>
            <a:ext cx="1267590" cy="2057400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r>
              <a:rPr lang="en-US" dirty="0"/>
              <a:t>List the Products and Services your value proposition is built around.</a:t>
            </a:r>
            <a:endParaRPr lang="en-GB" dirty="0"/>
          </a:p>
        </p:txBody>
      </p:sp>
      <p:sp>
        <p:nvSpPr>
          <p:cNvPr id="39" name="Text Placeholder 35"/>
          <p:cNvSpPr>
            <a:spLocks noGrp="1"/>
          </p:cNvSpPr>
          <p:nvPr>
            <p:ph type="body" sz="quarter" idx="34" hasCustomPrompt="1"/>
          </p:nvPr>
        </p:nvSpPr>
        <p:spPr>
          <a:xfrm>
            <a:off x="2618610" y="3505199"/>
            <a:ext cx="1981200" cy="1752599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r>
              <a:rPr lang="en-GB" dirty="0"/>
              <a:t>Describe how your products and services alleviate customer pains</a:t>
            </a:r>
          </a:p>
        </p:txBody>
      </p:sp>
      <p:sp>
        <p:nvSpPr>
          <p:cNvPr id="42" name="Text Placeholder 35"/>
          <p:cNvSpPr>
            <a:spLocks noGrp="1"/>
          </p:cNvSpPr>
          <p:nvPr>
            <p:ph type="body" sz="quarter" idx="35" hasCustomPrompt="1"/>
          </p:nvPr>
        </p:nvSpPr>
        <p:spPr>
          <a:xfrm>
            <a:off x="5785428" y="1628773"/>
            <a:ext cx="1816100" cy="1571626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Describe the outcomes customers want to achieve or the concrete benefits they are seeking.</a:t>
            </a:r>
          </a:p>
        </p:txBody>
      </p:sp>
      <p:sp>
        <p:nvSpPr>
          <p:cNvPr id="43" name="Text Placeholder 35"/>
          <p:cNvSpPr>
            <a:spLocks noGrp="1"/>
          </p:cNvSpPr>
          <p:nvPr>
            <p:ph type="body" sz="quarter" idx="36" hasCustomPrompt="1"/>
          </p:nvPr>
        </p:nvSpPr>
        <p:spPr>
          <a:xfrm>
            <a:off x="5785427" y="3505200"/>
            <a:ext cx="1816100" cy="1752600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="0" i="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Describe bad outcomes, risks and obstacles related to customer jobs.</a:t>
            </a:r>
          </a:p>
        </p:txBody>
      </p:sp>
      <p:sp>
        <p:nvSpPr>
          <p:cNvPr id="44" name="Text Placeholder 35"/>
          <p:cNvSpPr>
            <a:spLocks noGrp="1"/>
          </p:cNvSpPr>
          <p:nvPr>
            <p:ph type="body" sz="quarter" idx="37" hasCustomPrompt="1"/>
          </p:nvPr>
        </p:nvSpPr>
        <p:spPr>
          <a:xfrm>
            <a:off x="8153400" y="2362199"/>
            <a:ext cx="1295400" cy="2057400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sz="800" b="0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Describe what customers are trying to get done in their work and in their lives, as expressed in their own words.</a:t>
            </a:r>
          </a:p>
        </p:txBody>
      </p:sp>
      <p:sp>
        <p:nvSpPr>
          <p:cNvPr id="46" name="Text Placeholder 35"/>
          <p:cNvSpPr>
            <a:spLocks noGrp="1"/>
          </p:cNvSpPr>
          <p:nvPr>
            <p:ph type="body" sz="quarter" idx="39" hasCustomPrompt="1"/>
          </p:nvPr>
        </p:nvSpPr>
        <p:spPr>
          <a:xfrm>
            <a:off x="1600200" y="5731934"/>
            <a:ext cx="3124200" cy="60959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Create a value proposition for each customer segment in your business model</a:t>
            </a:r>
          </a:p>
        </p:txBody>
      </p:sp>
      <p:sp>
        <p:nvSpPr>
          <p:cNvPr id="48" name="Text Placeholder 35"/>
          <p:cNvSpPr>
            <a:spLocks noGrp="1"/>
          </p:cNvSpPr>
          <p:nvPr>
            <p:ph type="body" sz="quarter" idx="40" hasCustomPrompt="1"/>
          </p:nvPr>
        </p:nvSpPr>
        <p:spPr>
          <a:xfrm>
            <a:off x="6446980" y="5731935"/>
            <a:ext cx="3132000" cy="60959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Name the customer segment</a:t>
            </a:r>
          </a:p>
        </p:txBody>
      </p:sp>
    </p:spTree>
    <p:extLst>
      <p:ext uri="{BB962C8B-B14F-4D97-AF65-F5344CB8AC3E}">
        <p14:creationId xmlns:p14="http://schemas.microsoft.com/office/powerpoint/2010/main" val="375517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247650" y="304800"/>
            <a:ext cx="2952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/>
                <a:cs typeface="Arial"/>
              </a:rPr>
              <a:t>Value Proposition</a:t>
            </a:r>
            <a:r>
              <a:rPr lang="en-GB" sz="1600" b="1" baseline="0" dirty="0">
                <a:latin typeface="Arial"/>
                <a:cs typeface="Arial"/>
              </a:rPr>
              <a:t> </a:t>
            </a:r>
            <a:r>
              <a:rPr lang="en-GB" sz="1600" b="1" dirty="0">
                <a:latin typeface="Arial"/>
                <a:cs typeface="Arial"/>
              </a:rPr>
              <a:t>Canvas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3861505" y="184570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0" i="1" dirty="0">
                <a:latin typeface="Arial"/>
                <a:cs typeface="Arial"/>
              </a:rPr>
              <a:t>Designed for: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585882" y="180946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0" i="1" dirty="0">
                <a:latin typeface="Arial"/>
                <a:cs typeface="Arial"/>
              </a:rPr>
              <a:t>Designed by: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664579" y="180946"/>
            <a:ext cx="1214131" cy="203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0" i="1" dirty="0">
                <a:latin typeface="Arial"/>
                <a:cs typeface="Arial"/>
              </a:rPr>
              <a:t>Date: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142085" y="180946"/>
            <a:ext cx="62031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0" i="1" dirty="0">
                <a:latin typeface="Arial"/>
                <a:cs typeface="Arial"/>
              </a:rPr>
              <a:t>Version:</a:t>
            </a:r>
          </a:p>
        </p:txBody>
      </p:sp>
      <p:sp>
        <p:nvSpPr>
          <p:cNvPr id="32" name="Rectangle 31"/>
          <p:cNvSpPr/>
          <p:nvPr userDrawn="1"/>
        </p:nvSpPr>
        <p:spPr>
          <a:xfrm>
            <a:off x="336353" y="5723467"/>
            <a:ext cx="4406586" cy="627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5105400" y="5723467"/>
            <a:ext cx="4462241" cy="627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0" name="Rectangle 49"/>
          <p:cNvSpPr/>
          <p:nvPr userDrawn="1"/>
        </p:nvSpPr>
        <p:spPr>
          <a:xfrm>
            <a:off x="336353" y="1176868"/>
            <a:ext cx="4406587" cy="43524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67" name="Group 66"/>
          <p:cNvGrpSpPr/>
          <p:nvPr userDrawn="1"/>
        </p:nvGrpSpPr>
        <p:grpSpPr>
          <a:xfrm>
            <a:off x="5181600" y="1176902"/>
            <a:ext cx="4386041" cy="4355122"/>
            <a:chOff x="5105400" y="788699"/>
            <a:chExt cx="4462241" cy="4458864"/>
          </a:xfrm>
        </p:grpSpPr>
        <p:sp>
          <p:nvSpPr>
            <p:cNvPr id="2" name="Oval 1"/>
            <p:cNvSpPr/>
            <p:nvPr userDrawn="1"/>
          </p:nvSpPr>
          <p:spPr>
            <a:xfrm>
              <a:off x="5105400" y="788699"/>
              <a:ext cx="4462241" cy="4458864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GB"/>
            </a:p>
          </p:txBody>
        </p:sp>
        <p:cxnSp>
          <p:nvCxnSpPr>
            <p:cNvPr id="52" name="Straight Connector 51"/>
            <p:cNvCxnSpPr>
              <a:endCxn id="2" idx="7"/>
            </p:cNvCxnSpPr>
            <p:nvPr userDrawn="1"/>
          </p:nvCxnSpPr>
          <p:spPr>
            <a:xfrm flipV="1">
              <a:off x="7297759" y="1441685"/>
              <a:ext cx="1616402" cy="1575051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5" name="Straight Connector 54"/>
            <p:cNvCxnSpPr>
              <a:endCxn id="2" idx="5"/>
            </p:cNvCxnSpPr>
            <p:nvPr userDrawn="1"/>
          </p:nvCxnSpPr>
          <p:spPr>
            <a:xfrm>
              <a:off x="7297759" y="2958509"/>
              <a:ext cx="1616402" cy="1636069"/>
            </a:xfrm>
            <a:prstGeom prst="lin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21" name="Straight Connector 20"/>
          <p:cNvCxnSpPr/>
          <p:nvPr userDrawn="1"/>
        </p:nvCxnSpPr>
        <p:spPr>
          <a:xfrm>
            <a:off x="4953000" y="3353100"/>
            <a:ext cx="2383521" cy="1"/>
          </a:xfrm>
          <a:prstGeom prst="line">
            <a:avLst/>
          </a:prstGeom>
          <a:noFill/>
          <a:ln>
            <a:solidFill>
              <a:schemeClr val="tx1"/>
            </a:solidFill>
            <a:headEnd type="arrow"/>
            <a:tailEnd type="none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681808" y="1185253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latin typeface="Arial"/>
                <a:cs typeface="Arial"/>
              </a:rPr>
              <a:t>Gain Creators</a:t>
            </a:r>
          </a:p>
        </p:txBody>
      </p:sp>
      <p:sp>
        <p:nvSpPr>
          <p:cNvPr id="25" name="TextBox 24"/>
          <p:cNvSpPr txBox="1"/>
          <p:nvPr userDrawn="1"/>
        </p:nvSpPr>
        <p:spPr>
          <a:xfrm rot="16200000">
            <a:off x="-675523" y="3173117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latin typeface="Arial"/>
                <a:cs typeface="Arial"/>
              </a:rPr>
              <a:t>Products</a:t>
            </a:r>
            <a:r>
              <a:rPr lang="en-GB" sz="1000" b="1" baseline="0" dirty="0">
                <a:latin typeface="Arial"/>
                <a:cs typeface="Arial"/>
              </a:rPr>
              <a:t> and Services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681808" y="528311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latin typeface="Arial"/>
                <a:cs typeface="Arial"/>
              </a:rPr>
              <a:t>Pain Relievers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7045400" y="5285803"/>
            <a:ext cx="579801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latin typeface="Arial"/>
                <a:cs typeface="Arial"/>
              </a:rPr>
              <a:t>Pains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6989232" y="1186785"/>
            <a:ext cx="688733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latin typeface="Arial"/>
                <a:cs typeface="Arial"/>
              </a:rPr>
              <a:t>Gains</a:t>
            </a:r>
          </a:p>
        </p:txBody>
      </p:sp>
      <p:sp>
        <p:nvSpPr>
          <p:cNvPr id="29" name="TextBox 28"/>
          <p:cNvSpPr txBox="1"/>
          <p:nvPr userDrawn="1"/>
        </p:nvSpPr>
        <p:spPr>
          <a:xfrm rot="5400000">
            <a:off x="9141811" y="3171808"/>
            <a:ext cx="112975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latin typeface="Arial"/>
                <a:cs typeface="Arial"/>
              </a:rPr>
              <a:t>Customer</a:t>
            </a:r>
            <a:r>
              <a:rPr lang="en-GB" sz="1000" b="1" baseline="0" dirty="0">
                <a:latin typeface="Arial"/>
                <a:cs typeface="Arial"/>
              </a:rPr>
              <a:t> Jobs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5105400" y="5723467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Arial"/>
                <a:cs typeface="Arial"/>
              </a:rPr>
              <a:t>Customer Segment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337456" y="5723467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Arial"/>
                <a:cs typeface="Arial"/>
              </a:rPr>
              <a:t>Value Proposition</a:t>
            </a: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172335"/>
            <a:ext cx="328980" cy="33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Straight Connector 36"/>
          <p:cNvCxnSpPr/>
          <p:nvPr userDrawn="1"/>
        </p:nvCxnSpPr>
        <p:spPr>
          <a:xfrm>
            <a:off x="337456" y="1176868"/>
            <a:ext cx="2158604" cy="2119360"/>
          </a:xfrm>
          <a:prstGeom prst="lin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336353" y="3402055"/>
            <a:ext cx="2163054" cy="2127277"/>
          </a:xfrm>
          <a:prstGeom prst="lin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41" name="Straight Connector 40"/>
          <p:cNvCxnSpPr/>
          <p:nvPr userDrawn="1"/>
        </p:nvCxnSpPr>
        <p:spPr>
          <a:xfrm>
            <a:off x="2499407" y="3353100"/>
            <a:ext cx="2453593" cy="1"/>
          </a:xfrm>
          <a:prstGeom prst="line">
            <a:avLst/>
          </a:prstGeom>
          <a:noFill/>
          <a:ln>
            <a:solidFill>
              <a:schemeClr val="tx1"/>
            </a:solidFill>
            <a:headEnd type="none"/>
            <a:tailEnd type="arrow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439" y="3172335"/>
            <a:ext cx="330603" cy="33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1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s://www.strategyzer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s://www.strategyzer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/>
              <a:t>Startup Name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Name1, Name2, </a:t>
            </a:r>
            <a:r>
              <a:rPr lang="mr-IN"/>
              <a:t>…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/>
              <a:t>DD/MM/YYYY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/>
              <a:t>X.Y</a:t>
            </a:r>
            <a:endParaRPr lang="en-GB" dirty="0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GB"/>
              <a:t>Describe how products and services create customer gains.</a:t>
            </a:r>
            <a:endParaRPr lang="en-GB" dirty="0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en-US"/>
              <a:t>List the Products and Services your value proposition is built around.</a:t>
            </a:r>
            <a:endParaRPr lang="en-GB" dirty="0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GB"/>
              <a:t>Describe how your products and services alleviate customer pains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lvl="0"/>
            <a:r>
              <a:rPr lang="en-GB"/>
              <a:t>Describe the outcomes customers want to achieve or the concrete benefits they are seeking.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pPr lvl="0"/>
            <a:r>
              <a:rPr lang="en-GB"/>
              <a:t>Describe bad outcomes, risks and obstacles related to customer jobs.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pPr lvl="0"/>
            <a:r>
              <a:rPr lang="en-GB"/>
              <a:t>Describe what customers are trying to get done in their work and in their lives, as expressed in their own words.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en-GB" dirty="0"/>
              <a:t>Create a value proposition for each customer segment in your business model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en-GB" dirty="0"/>
              <a:t>Name the customer segment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Design and Copyright by: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Strategyzer AG (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https://www.strategyzer.com/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PowerPoint implementation by: Neos Chronos Limited </a:t>
            </a:r>
            <a:r>
              <a:rPr lang="en-GB" sz="700" dirty="0">
                <a:latin typeface="Arial"/>
                <a:cs typeface="Arial"/>
              </a:rPr>
              <a:t>(</a:t>
            </a:r>
            <a:r>
              <a:rPr lang="en-GB" sz="700" dirty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dirty="0">
                <a:latin typeface="Arial"/>
                <a:cs typeface="Arial"/>
              </a:rPr>
              <a:t>).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License: </a:t>
            </a:r>
            <a:r>
              <a:rPr lang="mr-IN" sz="700" dirty="0">
                <a:latin typeface="Arial"/>
                <a:cs typeface="Arial"/>
                <a:hlinkClick r:id="rId4"/>
              </a:rPr>
              <a:t>CC BY-SA 3.0</a:t>
            </a:r>
            <a:endParaRPr lang="mr-IN" sz="700" dirty="0">
              <a:solidFill>
                <a:srgbClr val="808080"/>
              </a:solidFill>
              <a:latin typeface="Arial"/>
              <a:ea typeface="Arial"/>
              <a:cs typeface="Arial"/>
            </a:endParaRPr>
          </a:p>
          <a:p>
            <a:endParaRPr lang="en-GB" sz="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118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3" name="Rectangle 62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Design and Copyright by: Strategyzer AG (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https://www.strategyzer.com/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PowerPoint implementation by: Neos Chronos Limited </a:t>
            </a:r>
            <a:r>
              <a:rPr lang="en-GB" sz="700" dirty="0">
                <a:latin typeface="Arial"/>
                <a:cs typeface="Arial"/>
              </a:rPr>
              <a:t>(</a:t>
            </a:r>
            <a:r>
              <a:rPr lang="en-GB" sz="700" dirty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dirty="0">
                <a:latin typeface="Arial"/>
                <a:cs typeface="Arial"/>
              </a:rPr>
              <a:t>).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License: </a:t>
            </a:r>
            <a:r>
              <a:rPr lang="mr-IN" sz="700" dirty="0">
                <a:latin typeface="Arial"/>
                <a:cs typeface="Arial"/>
                <a:hlinkClick r:id="rId4"/>
              </a:rPr>
              <a:t>CC BY-SA 3.0</a:t>
            </a:r>
            <a:endParaRPr lang="mr-IN" sz="700" dirty="0">
              <a:solidFill>
                <a:srgbClr val="808080"/>
              </a:solidFill>
              <a:latin typeface="Arial"/>
              <a:ea typeface="Arial"/>
              <a:cs typeface="Arial"/>
            </a:endParaRPr>
          </a:p>
          <a:p>
            <a:endParaRPr lang="en-GB" sz="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410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os Chronos">
      <a:dk1>
        <a:srgbClr val="444444"/>
      </a:dk1>
      <a:lt1>
        <a:sysClr val="window" lastClr="FFFFFF"/>
      </a:lt1>
      <a:dk2>
        <a:srgbClr val="222222"/>
      </a:dk2>
      <a:lt2>
        <a:srgbClr val="F3F3F3"/>
      </a:lt2>
      <a:accent1>
        <a:srgbClr val="669933"/>
      </a:accent1>
      <a:accent2>
        <a:srgbClr val="38BEEA"/>
      </a:accent2>
      <a:accent3>
        <a:srgbClr val="EA38C0"/>
      </a:accent3>
      <a:accent4>
        <a:srgbClr val="EABB38"/>
      </a:accent4>
      <a:accent5>
        <a:srgbClr val="788C92"/>
      </a:accent5>
      <a:accent6>
        <a:srgbClr val="EA6238"/>
      </a:accent6>
      <a:hlink>
        <a:srgbClr val="787828"/>
      </a:hlink>
      <a:folHlink>
        <a:srgbClr val="9AA2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185</Words>
  <Application>Microsoft Macintosh PowerPoint</Application>
  <PresentationFormat>A4 Paper (210x297 mm)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Manager/>
  <Company>Neos Chronos Limited</Company>
  <LinksUpToDate>false</LinksUpToDate>
  <SharedDoc>false</SharedDoc>
  <HyperlinkBase>https://neoschronos.com/assets/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Strategyzer Value Proposition Canvas Template PPT</dc:title>
  <dc:subject/>
  <dc:creator>Thomas Papanikolaou</dc:creator>
  <cp:keywords>Strategyzer, Value Proposition Canvas Template, Powerpoint, ppt, pptx, Free, English</cp:keywords>
  <dc:description>The Value Proposition Canvas by Strategyzer AG, https://www.strategyzer.com. This Powerpoint Implementation is licensed under the Creative Commons Attribution-Share Alike 3.0 Unported License.</dc:description>
  <cp:lastModifiedBy>Dr. Thomas Papanikolaou</cp:lastModifiedBy>
  <cp:revision>78</cp:revision>
  <cp:lastPrinted>2019-04-01T19:25:48Z</cp:lastPrinted>
  <dcterms:created xsi:type="dcterms:W3CDTF">2019-04-01T16:49:19Z</dcterms:created>
  <dcterms:modified xsi:type="dcterms:W3CDTF">2024-08-24T15:12:21Z</dcterms:modified>
  <cp:category>PowerPoint Template PPT</cp:category>
</cp:coreProperties>
</file>