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9906000" cy="6858000" type="A4"/>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51"/>
    <p:restoredTop sz="94658"/>
  </p:normalViewPr>
  <p:slideViewPr>
    <p:cSldViewPr snapToObjects="1">
      <p:cViewPr varScale="1">
        <p:scale>
          <a:sx n="116" d="100"/>
          <a:sy n="116" d="100"/>
        </p:scale>
        <p:origin x="19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nvas de Propuesta de Valor">
    <p:spTree>
      <p:nvGrpSpPr>
        <p:cNvPr id="1" name=""/>
        <p:cNvGrpSpPr/>
        <p:nvPr/>
      </p:nvGrpSpPr>
      <p:grpSpPr>
        <a:xfrm>
          <a:off x="0" y="0"/>
          <a:ext cx="0" cy="0"/>
          <a:chOff x="0" y="0"/>
          <a:chExt cx="0" cy="0"/>
        </a:xfrm>
      </p:grpSpPr>
      <p:sp>
        <p:nvSpPr>
          <p:cNvPr id="22" name="Text Placeholder 8">
            <a:extLst>
              <a:ext uri="{FF2B5EF4-FFF2-40B4-BE49-F238E27FC236}">
                <a16:creationId xmlns:a16="http://schemas.microsoft.com/office/drawing/2014/main" id="{49345B05-9BBD-48FA-89C6-9DC271B625E7}"/>
              </a:ext>
            </a:extLst>
          </p:cNvPr>
          <p:cNvSpPr>
            <a:spLocks noGrp="1"/>
          </p:cNvSpPr>
          <p:nvPr>
            <p:ph type="body"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buNone/>
            </a:pPr>
            <a:r>
              <a:t>Nombre del startup</a:t>
            </a:r>
          </a:p>
        </p:txBody>
      </p:sp>
      <p:sp>
        <p:nvSpPr>
          <p:cNvPr id="23" name="Text Placeholder 8">
            <a:extLst>
              <a:ext uri="{FF2B5EF4-FFF2-40B4-BE49-F238E27FC236}">
                <a16:creationId xmlns:a16="http://schemas.microsoft.com/office/drawing/2014/main" id="{94E2BC5B-2301-4E62-8CB3-2854E7B02F08}"/>
              </a:ext>
            </a:extLst>
          </p:cNvPr>
          <p:cNvSpPr>
            <a:spLocks noGrp="1"/>
          </p:cNvSpPr>
          <p:nvPr>
            <p:ph type="body"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buNone/>
            </a:pPr>
            <a:r>
              <a:t>Nombre1, Nombre2, …</a:t>
            </a:r>
          </a:p>
        </p:txBody>
      </p:sp>
      <p:sp>
        <p:nvSpPr>
          <p:cNvPr id="24" name="Text Placeholder 8">
            <a:extLst>
              <a:ext uri="{FF2B5EF4-FFF2-40B4-BE49-F238E27FC236}">
                <a16:creationId xmlns:a16="http://schemas.microsoft.com/office/drawing/2014/main" id="{A4DB15D0-3BE8-40E8-9974-573C55F0B92F}"/>
              </a:ext>
            </a:extLst>
          </p:cNvPr>
          <p:cNvSpPr>
            <a:spLocks noGrp="1"/>
          </p:cNvSpPr>
          <p:nvPr>
            <p:ph type="body"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buNone/>
            </a:pPr>
            <a:r>
              <a:t>DD/MM/AAAA</a:t>
            </a:r>
          </a:p>
        </p:txBody>
      </p:sp>
      <p:sp>
        <p:nvSpPr>
          <p:cNvPr id="25" name="Text Placeholder 8">
            <a:extLst>
              <a:ext uri="{FF2B5EF4-FFF2-40B4-BE49-F238E27FC236}">
                <a16:creationId xmlns:a16="http://schemas.microsoft.com/office/drawing/2014/main" id="{A971EF2D-3CBD-4562-B4AE-BC7BB8F0D29A}"/>
              </a:ext>
            </a:extLst>
          </p:cNvPr>
          <p:cNvSpPr>
            <a:spLocks noGrp="1"/>
          </p:cNvSpPr>
          <p:nvPr>
            <p:ph type="body"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buNone/>
            </a:pPr>
            <a:r>
              <a:t>X.Y</a:t>
            </a:r>
          </a:p>
        </p:txBody>
      </p:sp>
      <p:sp>
        <p:nvSpPr>
          <p:cNvPr id="36" name="Text Placeholder 35">
            <a:extLst>
              <a:ext uri="{FF2B5EF4-FFF2-40B4-BE49-F238E27FC236}">
                <a16:creationId xmlns:a16="http://schemas.microsoft.com/office/drawing/2014/main" id="{02966440-76FC-48A7-97FD-A688C76553B4}"/>
              </a:ext>
            </a:extLst>
          </p:cNvPr>
          <p:cNvSpPr>
            <a:spLocks noGrp="1"/>
          </p:cNvSpPr>
          <p:nvPr>
            <p:ph type="body" idx="32" hasCustomPrompt="1"/>
          </p:nvPr>
        </p:nvSpPr>
        <p:spPr>
          <a:xfrm>
            <a:off x="408810" y="1524000"/>
            <a:ext cx="1981200" cy="1724025"/>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Un beneficio es lo que tu producto hace por el cliente. Los beneficios son las formas en que las características facilitan la vida del cliente, aumentando el placer o reduciendo el dolor. Los beneficios de tu producto constituyen el núcleo de tu propuesta de valor. Para enumerarlos en el canvas, imagina todas las maneras en que tu producto mejora la vida del cliente.</a:t>
            </a:r>
          </a:p>
        </p:txBody>
      </p:sp>
      <p:sp>
        <p:nvSpPr>
          <p:cNvPr id="37" name="Text Placeholder 35">
            <a:extLst>
              <a:ext uri="{FF2B5EF4-FFF2-40B4-BE49-F238E27FC236}">
                <a16:creationId xmlns:a16="http://schemas.microsoft.com/office/drawing/2014/main" id="{C23845F8-ACE4-47D8-84C8-D87B7675ABA5}"/>
              </a:ext>
            </a:extLst>
          </p:cNvPr>
          <p:cNvSpPr>
            <a:spLocks noGrp="1"/>
          </p:cNvSpPr>
          <p:nvPr>
            <p:ph type="body" idx="33" hasCustomPrompt="1"/>
          </p:nvPr>
        </p:nvSpPr>
        <p:spPr>
          <a:xfrm>
            <a:off x="408810" y="3746040"/>
            <a:ext cx="1981200" cy="1724025"/>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Una característica es una descripción objetiva de cómo funciona tu producto. Las características son sus atributos funcionales y aportan las «razones para creer». Muchos profesionales del gran consumo restan importancia a las características porque ya no diferencian a la mayoría de productos. Sin embargo, en productos tecnológicos y servicios innovadores, las características todavía pueden ser una parte importante de la propuesta de valor.</a:t>
            </a:r>
          </a:p>
        </p:txBody>
      </p:sp>
      <p:sp>
        <p:nvSpPr>
          <p:cNvPr id="39" name="Text Placeholder 35">
            <a:extLst>
              <a:ext uri="{FF2B5EF4-FFF2-40B4-BE49-F238E27FC236}">
                <a16:creationId xmlns:a16="http://schemas.microsoft.com/office/drawing/2014/main" id="{8385C078-F713-45CF-A812-72496A820A16}"/>
              </a:ext>
            </a:extLst>
          </p:cNvPr>
          <p:cNvSpPr>
            <a:spLocks noGrp="1"/>
          </p:cNvSpPr>
          <p:nvPr>
            <p:ph type="body" idx="34" hasCustomPrompt="1"/>
          </p:nvPr>
        </p:nvSpPr>
        <p:spPr>
          <a:xfrm>
            <a:off x="2618610" y="1524000"/>
            <a:ext cx="1981200" cy="3946065"/>
          </a:xfrm>
          <a:prstGeom prst="rect">
            <a:avLst/>
          </a:prstGeom>
        </p:spPr>
        <p:txBody>
          <a:bodyPr vert="horz" anchor="ctr"/>
          <a:lstStyle>
            <a:lvl1pPr marL="0" indent="0">
              <a:buNone/>
              <a:defRPr sz="80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La experiencia de producto es cómo se siente el cliente al tener tu producto. Es la suma de sus características y beneficios. Se diferencia de ambos porque aborda las razones emocionales por las que las personas compran y lo que el producto significa en sus vidas. Esta experiencia es el núcleo que ayuda a definir el posicionamiento de mercado y la esencia de marca, normalmente construidos a partir de la propuesta de valor.</a:t>
            </a:r>
          </a:p>
        </p:txBody>
      </p:sp>
      <p:sp>
        <p:nvSpPr>
          <p:cNvPr id="42" name="Text Placeholder 35">
            <a:extLst>
              <a:ext uri="{FF2B5EF4-FFF2-40B4-BE49-F238E27FC236}">
                <a16:creationId xmlns:a16="http://schemas.microsoft.com/office/drawing/2014/main" id="{C20527FA-C125-4087-9184-027051573CB2}"/>
              </a:ext>
            </a:extLst>
          </p:cNvPr>
          <p:cNvSpPr>
            <a:spLocks noGrp="1"/>
          </p:cNvSpPr>
          <p:nvPr>
            <p:ph type="body" idx="35" hasCustomPrompt="1"/>
          </p:nvPr>
        </p:nvSpPr>
        <p:spPr>
          <a:xfrm>
            <a:off x="5867400" y="1676400"/>
            <a:ext cx="1816100" cy="14478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Los impulsores emocionales de las decisiones son aquello que queremos ser, hacer o tener. Nuestros deseos suelen ser pensamientos conscientes, aunque aspiracionales, sobre cómo mejorar nuestra vida. A veces parecen sueños, pero pueden motivar poderosamente la acción. Los deseos responden más al corazón y a las emociones.</a:t>
            </a:r>
          </a:p>
        </p:txBody>
      </p:sp>
      <p:sp>
        <p:nvSpPr>
          <p:cNvPr id="43" name="Text Placeholder 35">
            <a:extLst>
              <a:ext uri="{FF2B5EF4-FFF2-40B4-BE49-F238E27FC236}">
                <a16:creationId xmlns:a16="http://schemas.microsoft.com/office/drawing/2014/main" id="{364FD405-687E-4757-AE16-86D327942350}"/>
              </a:ext>
            </a:extLst>
          </p:cNvPr>
          <p:cNvSpPr>
            <a:spLocks noGrp="1"/>
          </p:cNvSpPr>
          <p:nvPr>
            <p:ph type="body" idx="36" hasCustomPrompt="1"/>
          </p:nvPr>
        </p:nvSpPr>
        <p:spPr>
          <a:xfrm>
            <a:off x="5867400" y="3657600"/>
            <a:ext cx="1816100" cy="1600200"/>
          </a:xfrm>
          <a:prstGeom prst="rect">
            <a:avLst/>
          </a:prstGeom>
        </p:spPr>
        <p:txBody>
          <a:bodyPr vert="horz"/>
          <a:lstStyle>
            <a:lvl1pPr marL="0" indent="0">
              <a:buNone/>
              <a:defRPr sz="800" b="0" i="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Las necesidades del cliente son las cosas racionales que necesita resolver. Curiosamente, no siempre son conscientes. Los clientes pueden tener necesidades que aún desconocen; los diseñadores las llaman «necesidades latentes». Las necesidades responden más a la razón y a motivaciones racionales.</a:t>
            </a:r>
          </a:p>
        </p:txBody>
      </p:sp>
      <p:sp>
        <p:nvSpPr>
          <p:cNvPr id="44" name="Text Placeholder 35">
            <a:extLst>
              <a:ext uri="{FF2B5EF4-FFF2-40B4-BE49-F238E27FC236}">
                <a16:creationId xmlns:a16="http://schemas.microsoft.com/office/drawing/2014/main" id="{C3281BE6-855E-4A49-9AEA-0ABB7392599B}"/>
              </a:ext>
            </a:extLst>
          </p:cNvPr>
          <p:cNvSpPr>
            <a:spLocks noGrp="1"/>
          </p:cNvSpPr>
          <p:nvPr>
            <p:ph type="body" idx="37" hasCustomPrompt="1"/>
          </p:nvPr>
        </p:nvSpPr>
        <p:spPr>
          <a:xfrm>
            <a:off x="8181210" y="2410587"/>
            <a:ext cx="1219200" cy="2057400"/>
          </a:xfrm>
          <a:prstGeom prst="rect">
            <a:avLst/>
          </a:prstGeom>
        </p:spPr>
        <p:txBody>
          <a:bodyPr vert="horz" anchor="ctr"/>
          <a:lstStyle>
            <a:lvl1pPr marL="0" indent="0">
              <a:buNone/>
              <a:defRPr sz="800" b="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Los miedos pueden impulsar con fuerza la compra y ser la fuente oculta de deseos y necesidades. Todo producto afronta un «dolor del cambio». Aunque tu producto sea mejor que la competencia, quizá la mejora no baste para superar la inercia del statu quo.</a:t>
            </a:r>
          </a:p>
        </p:txBody>
      </p:sp>
      <p:sp>
        <p:nvSpPr>
          <p:cNvPr id="45" name="Text Placeholder 35">
            <a:extLst>
              <a:ext uri="{FF2B5EF4-FFF2-40B4-BE49-F238E27FC236}">
                <a16:creationId xmlns:a16="http://schemas.microsoft.com/office/drawing/2014/main" id="{C814610C-93CC-4A71-B48F-BAFEECE81F7D}"/>
              </a:ext>
            </a:extLst>
          </p:cNvPr>
          <p:cNvSpPr>
            <a:spLocks noGrp="1"/>
          </p:cNvSpPr>
          <p:nvPr>
            <p:ph type="body" idx="38" hasCustomPrompt="1"/>
          </p:nvPr>
        </p:nvSpPr>
        <p:spPr>
          <a:xfrm>
            <a:off x="5943600" y="5715000"/>
            <a:ext cx="3505200" cy="579755"/>
          </a:xfrm>
          <a:prstGeom prst="rect">
            <a:avLst/>
          </a:prstGeom>
        </p:spPr>
        <p:txBody>
          <a:bodyPr vert="horz"/>
          <a:lstStyle>
            <a:lvl1pPr marL="0" indent="0">
              <a:buNone/>
              <a:defRPr sz="800" b="0" i="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No son solo los competidores evidentes, sino también los comportamientos y mecanismos de adaptación existentes. Recuerda que las personas han llegado hasta aquí sin tu producto. Si no es mejor que las soluciones actuales, no tienes una propuesta de valor real.</a:t>
            </a:r>
          </a:p>
        </p:txBody>
      </p:sp>
      <p:sp>
        <p:nvSpPr>
          <p:cNvPr id="46" name="Text Placeholder 35">
            <a:extLst>
              <a:ext uri="{FF2B5EF4-FFF2-40B4-BE49-F238E27FC236}">
                <a16:creationId xmlns:a16="http://schemas.microsoft.com/office/drawing/2014/main" id="{D0B67E8C-579C-43E7-A4B6-93257A801628}"/>
              </a:ext>
            </a:extLst>
          </p:cNvPr>
          <p:cNvSpPr>
            <a:spLocks noGrp="1"/>
          </p:cNvSpPr>
          <p:nvPr>
            <p:ph type="body" idx="39" hasCustomPrompt="1"/>
          </p:nvPr>
        </p:nvSpPr>
        <p:spPr>
          <a:xfrm>
            <a:off x="408810" y="6066155"/>
            <a:ext cx="1981200" cy="2286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Nombra tu producto o servicio</a:t>
            </a:r>
          </a:p>
        </p:txBody>
      </p:sp>
      <p:sp>
        <p:nvSpPr>
          <p:cNvPr id="48" name="Text Placeholder 35">
            <a:extLst>
              <a:ext uri="{FF2B5EF4-FFF2-40B4-BE49-F238E27FC236}">
                <a16:creationId xmlns:a16="http://schemas.microsoft.com/office/drawing/2014/main" id="{12FA0AC7-007A-4C57-99FD-396B0C0D0D0E}"/>
              </a:ext>
            </a:extLst>
          </p:cNvPr>
          <p:cNvSpPr>
            <a:spLocks noGrp="1"/>
          </p:cNvSpPr>
          <p:nvPr>
            <p:ph type="body" idx="40" hasCustomPrompt="1"/>
          </p:nvPr>
        </p:nvSpPr>
        <p:spPr>
          <a:xfrm>
            <a:off x="2618610" y="6066155"/>
            <a:ext cx="1981200" cy="2286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buNone/>
            </a:pPr>
            <a:r>
              <a:t>Nombra a tu cliente ideal</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BB5860B7-A9DB-417D-8D5E-016F2C9E80D4}"/>
              </a:ext>
            </a:extLst>
          </p:cNvPr>
          <p:cNvSpPr>
            <a:spLocks noGrp="1"/>
          </p:cNvSpPr>
          <p:nvPr/>
        </p:nvSpPr>
        <p:spPr>
          <a:xfrm>
            <a:off x="266784" y="762000"/>
            <a:ext cx="9384818"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7" name="TextBox 6">
            <a:extLst>
              <a:ext uri="{FF2B5EF4-FFF2-40B4-BE49-F238E27FC236}">
                <a16:creationId xmlns:a16="http://schemas.microsoft.com/office/drawing/2014/main" id="{106B8C0B-2536-4EDC-BE10-C96F64B9F287}"/>
              </a:ext>
            </a:extLst>
          </p:cNvPr>
          <p:cNvSpPr>
            <a:spLocks noGrp="1"/>
          </p:cNvSpPr>
          <p:nvPr/>
        </p:nvSpPr>
        <p:spPr>
          <a:xfrm>
            <a:off x="247650" y="304800"/>
            <a:ext cx="3524250" cy="338554"/>
          </a:xfrm>
          <a:prstGeom prst="rect">
            <a:avLst/>
          </a:prstGeom>
          <a:noFill/>
        </p:spPr>
        <p:txBody>
          <a:bodyPr wrap="square">
            <a:spAutoFit/>
          </a:bodyPr>
          <a:lstStyle/>
          <a:p>
            <a:r>
              <a:rPr lang="en-GB" sz="1600" b="1" dirty="0">
                <a:latin typeface="Arial"/>
                <a:ea typeface="Arial"/>
                <a:cs typeface="Arial"/>
              </a:rPr>
              <a:t>Value Proposition Canvas</a:t>
            </a:r>
            <a:endParaRPr sz="1600" b="1" dirty="0">
              <a:latin typeface="Arial"/>
              <a:ea typeface="Arial"/>
              <a:cs typeface="Arial"/>
            </a:endParaRPr>
          </a:p>
        </p:txBody>
      </p:sp>
      <p:sp>
        <p:nvSpPr>
          <p:cNvPr id="8" name="TextBox 7">
            <a:extLst>
              <a:ext uri="{FF2B5EF4-FFF2-40B4-BE49-F238E27FC236}">
                <a16:creationId xmlns:a16="http://schemas.microsoft.com/office/drawing/2014/main" id="{8D4A84F9-1C59-4E1F-9CB6-B173C206A8E1}"/>
              </a:ext>
            </a:extLst>
          </p:cNvPr>
          <p:cNvSpPr>
            <a:spLocks noGrp="1"/>
          </p:cNvSpPr>
          <p:nvPr/>
        </p:nvSpPr>
        <p:spPr>
          <a:xfrm>
            <a:off x="3861505" y="184570"/>
            <a:ext cx="1403350" cy="200055"/>
          </a:xfrm>
          <a:prstGeom prst="rect">
            <a:avLst/>
          </a:prstGeom>
          <a:noFill/>
        </p:spPr>
        <p:txBody>
          <a:bodyPr wrap="square">
            <a:spAutoFit/>
          </a:bodyPr>
          <a:lstStyle/>
          <a:p>
            <a:r>
              <a:rPr sz="700" b="0" i="1">
                <a:latin typeface="Arial"/>
                <a:ea typeface="Arial"/>
                <a:cs typeface="Arial"/>
              </a:rPr>
              <a:t>Diseñado para:</a:t>
            </a:r>
          </a:p>
        </p:txBody>
      </p:sp>
      <p:sp>
        <p:nvSpPr>
          <p:cNvPr id="9" name="TextBox 8">
            <a:extLst>
              <a:ext uri="{FF2B5EF4-FFF2-40B4-BE49-F238E27FC236}">
                <a16:creationId xmlns:a16="http://schemas.microsoft.com/office/drawing/2014/main" id="{5E88CDEC-DBD5-4781-A94B-29B193F0230D}"/>
              </a:ext>
            </a:extLst>
          </p:cNvPr>
          <p:cNvSpPr>
            <a:spLocks noGrp="1"/>
          </p:cNvSpPr>
          <p:nvPr/>
        </p:nvSpPr>
        <p:spPr>
          <a:xfrm>
            <a:off x="5585882" y="180946"/>
            <a:ext cx="1403350" cy="200055"/>
          </a:xfrm>
          <a:prstGeom prst="rect">
            <a:avLst/>
          </a:prstGeom>
          <a:noFill/>
        </p:spPr>
        <p:txBody>
          <a:bodyPr wrap="square">
            <a:spAutoFit/>
          </a:bodyPr>
          <a:lstStyle/>
          <a:p>
            <a:r>
              <a:rPr sz="700" b="0" i="1">
                <a:latin typeface="Arial"/>
                <a:ea typeface="Arial"/>
                <a:cs typeface="Arial"/>
              </a:rPr>
              <a:t>Diseñado por:</a:t>
            </a:r>
          </a:p>
        </p:txBody>
      </p:sp>
      <p:sp>
        <p:nvSpPr>
          <p:cNvPr id="10" name="TextBox 9">
            <a:extLst>
              <a:ext uri="{FF2B5EF4-FFF2-40B4-BE49-F238E27FC236}">
                <a16:creationId xmlns:a16="http://schemas.microsoft.com/office/drawing/2014/main" id="{CCF291F0-13FE-4DF4-BE60-81BA9D56CAF7}"/>
              </a:ext>
            </a:extLst>
          </p:cNvPr>
          <p:cNvSpPr>
            <a:spLocks noGrp="1"/>
          </p:cNvSpPr>
          <p:nvPr/>
        </p:nvSpPr>
        <p:spPr>
          <a:xfrm>
            <a:off x="7664579" y="180946"/>
            <a:ext cx="1214131" cy="203679"/>
          </a:xfrm>
          <a:prstGeom prst="rect">
            <a:avLst/>
          </a:prstGeom>
          <a:noFill/>
        </p:spPr>
        <p:txBody>
          <a:bodyPr wrap="square">
            <a:spAutoFit/>
          </a:bodyPr>
          <a:lstStyle/>
          <a:p>
            <a:r>
              <a:rPr sz="700" b="0" i="1">
                <a:latin typeface="Arial"/>
                <a:ea typeface="Arial"/>
                <a:cs typeface="Arial"/>
              </a:rPr>
              <a:t>Fecha:</a:t>
            </a:r>
          </a:p>
        </p:txBody>
      </p:sp>
      <p:sp>
        <p:nvSpPr>
          <p:cNvPr id="11" name="TextBox 10">
            <a:extLst>
              <a:ext uri="{FF2B5EF4-FFF2-40B4-BE49-F238E27FC236}">
                <a16:creationId xmlns:a16="http://schemas.microsoft.com/office/drawing/2014/main" id="{DB5B7A48-4EB9-421A-8EAE-E8E7AD640A5B}"/>
              </a:ext>
            </a:extLst>
          </p:cNvPr>
          <p:cNvSpPr>
            <a:spLocks noGrp="1"/>
          </p:cNvSpPr>
          <p:nvPr/>
        </p:nvSpPr>
        <p:spPr>
          <a:xfrm>
            <a:off x="9142085" y="180946"/>
            <a:ext cx="620313" cy="200055"/>
          </a:xfrm>
          <a:prstGeom prst="rect">
            <a:avLst/>
          </a:prstGeom>
          <a:noFill/>
        </p:spPr>
        <p:txBody>
          <a:bodyPr wrap="square">
            <a:spAutoFit/>
          </a:bodyPr>
          <a:lstStyle/>
          <a:p>
            <a:r>
              <a:rPr sz="700" b="0" i="1">
                <a:latin typeface="Arial"/>
                <a:ea typeface="Arial"/>
                <a:cs typeface="Arial"/>
              </a:rPr>
              <a:t>Versión:</a:t>
            </a:r>
          </a:p>
        </p:txBody>
      </p:sp>
      <p:sp>
        <p:nvSpPr>
          <p:cNvPr id="32" name="Rectangle 31">
            <a:extLst>
              <a:ext uri="{FF2B5EF4-FFF2-40B4-BE49-F238E27FC236}">
                <a16:creationId xmlns:a16="http://schemas.microsoft.com/office/drawing/2014/main" id="{7FFAE383-7DDD-4E78-8A34-F1CF7C0382CD}"/>
              </a:ext>
            </a:extLst>
          </p:cNvPr>
          <p:cNvSpPr>
            <a:spLocks noGrp="1"/>
          </p:cNvSpPr>
          <p:nvPr/>
        </p:nvSpPr>
        <p:spPr>
          <a:xfrm>
            <a:off x="336353" y="5715000"/>
            <a:ext cx="4406586"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33" name="Rectangle 32">
            <a:extLst>
              <a:ext uri="{FF2B5EF4-FFF2-40B4-BE49-F238E27FC236}">
                <a16:creationId xmlns:a16="http://schemas.microsoft.com/office/drawing/2014/main" id="{CAEAE12A-664C-4E3E-9107-A81A04F7763A}"/>
              </a:ext>
            </a:extLst>
          </p:cNvPr>
          <p:cNvSpPr>
            <a:spLocks noGrp="1"/>
          </p:cNvSpPr>
          <p:nvPr/>
        </p:nvSpPr>
        <p:spPr>
          <a:xfrm>
            <a:off x="5105400" y="5715000"/>
            <a:ext cx="4462241"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48" name="Rectangle 47">
            <a:extLst>
              <a:ext uri="{FF2B5EF4-FFF2-40B4-BE49-F238E27FC236}">
                <a16:creationId xmlns:a16="http://schemas.microsoft.com/office/drawing/2014/main" id="{36DA8601-C056-45AD-A5BF-9F092AC63251}"/>
              </a:ext>
            </a:extLst>
          </p:cNvPr>
          <p:cNvSpPr>
            <a:spLocks noGrp="1"/>
          </p:cNvSpPr>
          <p:nvPr/>
        </p:nvSpPr>
        <p:spPr>
          <a:xfrm>
            <a:off x="337371" y="1179902"/>
            <a:ext cx="2199370" cy="2147173"/>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49" name="Rectangle 48">
            <a:extLst>
              <a:ext uri="{FF2B5EF4-FFF2-40B4-BE49-F238E27FC236}">
                <a16:creationId xmlns:a16="http://schemas.microsoft.com/office/drawing/2014/main" id="{F5D23231-7A9B-4BD9-AD28-B3A31642BC9D}"/>
              </a:ext>
            </a:extLst>
          </p:cNvPr>
          <p:cNvSpPr>
            <a:spLocks noGrp="1"/>
          </p:cNvSpPr>
          <p:nvPr/>
        </p:nvSpPr>
        <p:spPr>
          <a:xfrm>
            <a:off x="337371" y="3325766"/>
            <a:ext cx="2199370" cy="2198683"/>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50" name="Rectangle 49">
            <a:extLst>
              <a:ext uri="{FF2B5EF4-FFF2-40B4-BE49-F238E27FC236}">
                <a16:creationId xmlns:a16="http://schemas.microsoft.com/office/drawing/2014/main" id="{E318EC9E-1A03-4A7F-9757-87989EA6CA73}"/>
              </a:ext>
            </a:extLst>
          </p:cNvPr>
          <p:cNvSpPr>
            <a:spLocks noGrp="1"/>
          </p:cNvSpPr>
          <p:nvPr/>
        </p:nvSpPr>
        <p:spPr>
          <a:xfrm>
            <a:off x="2534300" y="1179902"/>
            <a:ext cx="2208639" cy="4344546"/>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sp>
        <p:nvSpPr>
          <p:cNvPr id="2" name="Oval 1">
            <a:extLst>
              <a:ext uri="{FF2B5EF4-FFF2-40B4-BE49-F238E27FC236}">
                <a16:creationId xmlns:a16="http://schemas.microsoft.com/office/drawing/2014/main" id="{710AA8B0-6407-4C8E-B44A-54AED95E9B3E}"/>
              </a:ext>
            </a:extLst>
          </p:cNvPr>
          <p:cNvSpPr>
            <a:spLocks noGrp="1"/>
          </p:cNvSpPr>
          <p:nvPr/>
        </p:nvSpPr>
        <p:spPr>
          <a:xfrm>
            <a:off x="5105400" y="1179936"/>
            <a:ext cx="4462241" cy="4458864"/>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lvl="0" algn="ctr">
              <a:buNone/>
            </a:pPr>
            <a:endParaRPr/>
          </a:p>
        </p:txBody>
      </p:sp>
      <p:cxnSp>
        <p:nvCxnSpPr>
          <p:cNvPr id="86" name="Straight Connector 51"/>
          <p:cNvCxnSpPr>
            <a:endCxn id="2" idx="7"/>
          </p:cNvCxnSpPr>
          <p:nvPr/>
        </p:nvCxnSpPr>
        <p:spPr>
          <a:xfrm flipV="1">
            <a:off x="7336521" y="1832922"/>
            <a:ext cx="1577640" cy="1466340"/>
          </a:xfrm>
          <a:prstGeom prst="line">
            <a:avLst/>
          </a:prstGeom>
          <a:ln>
            <a:solidFill>
              <a:schemeClr val="tx1"/>
            </a:solidFill>
          </a:ln>
          <a:effectLst/>
        </p:spPr>
        <p:style>
          <a:lnRef idx="1">
            <a:schemeClr val="accent1"/>
          </a:lnRef>
          <a:fillRef idx="3">
            <a:schemeClr val="accent1"/>
          </a:fillRef>
          <a:effectRef idx="2">
            <a:schemeClr val="accent1"/>
          </a:effectRef>
          <a:fontRef idx="minor">
            <a:schemeClr val="lt1"/>
          </a:fontRef>
        </p:style>
      </p:cxnSp>
      <p:cxnSp>
        <p:nvCxnSpPr>
          <p:cNvPr id="87" name="Straight Connector 54"/>
          <p:cNvCxnSpPr>
            <a:endCxn id="2" idx="5"/>
          </p:cNvCxnSpPr>
          <p:nvPr/>
        </p:nvCxnSpPr>
        <p:spPr>
          <a:xfrm>
            <a:off x="7336521" y="3299262"/>
            <a:ext cx="1577640" cy="1686552"/>
          </a:xfrm>
          <a:prstGeom prst="line">
            <a:avLst/>
          </a:prstGeom>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21" name="Straight Connector 20">
            <a:extLst>
              <a:ext uri="{FF2B5EF4-FFF2-40B4-BE49-F238E27FC236}">
                <a16:creationId xmlns:a16="http://schemas.microsoft.com/office/drawing/2014/main" id="{A29DA345-3BE5-4D1E-BDAB-2AE1BD3244F3}"/>
              </a:ext>
            </a:extLst>
          </p:cNvPr>
          <p:cNvSpPr>
            <a:spLocks noGrp="1"/>
          </p:cNvSpPr>
          <p:nvPr/>
        </p:nvSpPr>
        <p:spPr>
          <a:xfrm>
            <a:off x="5105400" y="3297953"/>
            <a:ext cx="2231121"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p>
            <a:endParaRPr lang="en-FR"/>
          </a:p>
        </p:txBody>
      </p:sp>
      <p:sp>
        <p:nvSpPr>
          <p:cNvPr id="24" name="TextBox 23">
            <a:extLst>
              <a:ext uri="{FF2B5EF4-FFF2-40B4-BE49-F238E27FC236}">
                <a16:creationId xmlns:a16="http://schemas.microsoft.com/office/drawing/2014/main" id="{5784F53A-A89B-4A79-AB10-8ACB45CB2F95}"/>
              </a:ext>
            </a:extLst>
          </p:cNvPr>
          <p:cNvSpPr>
            <a:spLocks noGrp="1"/>
          </p:cNvSpPr>
          <p:nvPr/>
        </p:nvSpPr>
        <p:spPr>
          <a:xfrm>
            <a:off x="336353" y="1207749"/>
            <a:ext cx="1749667" cy="246221"/>
          </a:xfrm>
          <a:prstGeom prst="rect">
            <a:avLst/>
          </a:prstGeom>
          <a:noFill/>
          <a:ln>
            <a:noFill/>
          </a:ln>
        </p:spPr>
        <p:txBody>
          <a:bodyPr wrap="square">
            <a:spAutoFit/>
          </a:bodyPr>
          <a:lstStyle/>
          <a:p>
            <a:r>
              <a:rPr sz="1000" b="1">
                <a:latin typeface="Arial"/>
                <a:ea typeface="Arial"/>
                <a:cs typeface="Arial"/>
              </a:rPr>
              <a:t>Beneficios</a:t>
            </a:r>
          </a:p>
        </p:txBody>
      </p:sp>
      <p:sp>
        <p:nvSpPr>
          <p:cNvPr id="25" name="TextBox 24">
            <a:extLst>
              <a:ext uri="{FF2B5EF4-FFF2-40B4-BE49-F238E27FC236}">
                <a16:creationId xmlns:a16="http://schemas.microsoft.com/office/drawing/2014/main" id="{0620E50A-19A4-4AB1-9DB9-8BFEB2970059}"/>
              </a:ext>
            </a:extLst>
          </p:cNvPr>
          <p:cNvSpPr>
            <a:spLocks noGrp="1"/>
          </p:cNvSpPr>
          <p:nvPr/>
        </p:nvSpPr>
        <p:spPr>
          <a:xfrm>
            <a:off x="336353" y="3349684"/>
            <a:ext cx="1749667" cy="246221"/>
          </a:xfrm>
          <a:prstGeom prst="rect">
            <a:avLst/>
          </a:prstGeom>
          <a:noFill/>
          <a:ln>
            <a:noFill/>
          </a:ln>
        </p:spPr>
        <p:txBody>
          <a:bodyPr wrap="square">
            <a:spAutoFit/>
          </a:bodyPr>
          <a:lstStyle/>
          <a:p>
            <a:r>
              <a:rPr sz="1000" b="1">
                <a:latin typeface="Arial"/>
                <a:ea typeface="Arial"/>
                <a:cs typeface="Arial"/>
              </a:rPr>
              <a:t>Características</a:t>
            </a:r>
          </a:p>
        </p:txBody>
      </p:sp>
      <p:sp>
        <p:nvSpPr>
          <p:cNvPr id="26" name="TextBox 25">
            <a:extLst>
              <a:ext uri="{FF2B5EF4-FFF2-40B4-BE49-F238E27FC236}">
                <a16:creationId xmlns:a16="http://schemas.microsoft.com/office/drawing/2014/main" id="{EBC88A33-40C0-453C-A0B1-037C16EDF721}"/>
              </a:ext>
            </a:extLst>
          </p:cNvPr>
          <p:cNvSpPr>
            <a:spLocks noGrp="1"/>
          </p:cNvSpPr>
          <p:nvPr/>
        </p:nvSpPr>
        <p:spPr>
          <a:xfrm>
            <a:off x="2548193" y="1207749"/>
            <a:ext cx="1749667" cy="246221"/>
          </a:xfrm>
          <a:prstGeom prst="rect">
            <a:avLst/>
          </a:prstGeom>
          <a:noFill/>
          <a:ln>
            <a:noFill/>
          </a:ln>
        </p:spPr>
        <p:txBody>
          <a:bodyPr wrap="square">
            <a:spAutoFit/>
          </a:bodyPr>
          <a:lstStyle/>
          <a:p>
            <a:r>
              <a:rPr sz="1000" b="1">
                <a:latin typeface="Arial"/>
                <a:ea typeface="Arial"/>
                <a:cs typeface="Arial"/>
              </a:rPr>
              <a:t>Experiencia</a:t>
            </a:r>
          </a:p>
        </p:txBody>
      </p:sp>
      <p:sp>
        <p:nvSpPr>
          <p:cNvPr id="27" name="TextBox 26">
            <a:extLst>
              <a:ext uri="{FF2B5EF4-FFF2-40B4-BE49-F238E27FC236}">
                <a16:creationId xmlns:a16="http://schemas.microsoft.com/office/drawing/2014/main" id="{01302280-91B9-4563-81BC-239525D15548}"/>
              </a:ext>
            </a:extLst>
          </p:cNvPr>
          <p:cNvSpPr>
            <a:spLocks noGrp="1"/>
          </p:cNvSpPr>
          <p:nvPr/>
        </p:nvSpPr>
        <p:spPr>
          <a:xfrm rot="1108704">
            <a:off x="6257925" y="5306042"/>
            <a:ext cx="962025" cy="246221"/>
          </a:xfrm>
          <a:prstGeom prst="rect">
            <a:avLst/>
          </a:prstGeom>
          <a:noFill/>
          <a:ln>
            <a:noFill/>
          </a:ln>
        </p:spPr>
        <p:txBody>
          <a:bodyPr wrap="square">
            <a:spAutoFit/>
          </a:bodyPr>
          <a:lstStyle/>
          <a:p>
            <a:pPr algn="ctr">
              <a:buNone/>
            </a:pPr>
            <a:r>
              <a:rPr sz="1000" b="1">
                <a:latin typeface="Arial"/>
                <a:ea typeface="Arial"/>
                <a:cs typeface="Arial"/>
              </a:rPr>
              <a:t>Necesidades</a:t>
            </a:r>
          </a:p>
        </p:txBody>
      </p:sp>
      <p:sp>
        <p:nvSpPr>
          <p:cNvPr id="28" name="TextBox 27">
            <a:extLst>
              <a:ext uri="{FF2B5EF4-FFF2-40B4-BE49-F238E27FC236}">
                <a16:creationId xmlns:a16="http://schemas.microsoft.com/office/drawing/2014/main" id="{C266FAC1-EDC1-4A89-9D4E-572C0F943787}"/>
              </a:ext>
            </a:extLst>
          </p:cNvPr>
          <p:cNvSpPr>
            <a:spLocks noGrp="1"/>
          </p:cNvSpPr>
          <p:nvPr/>
        </p:nvSpPr>
        <p:spPr>
          <a:xfrm rot="20315095">
            <a:off x="6274299" y="1286371"/>
            <a:ext cx="688733" cy="246221"/>
          </a:xfrm>
          <a:prstGeom prst="rect">
            <a:avLst/>
          </a:prstGeom>
          <a:noFill/>
          <a:ln>
            <a:noFill/>
          </a:ln>
        </p:spPr>
        <p:txBody>
          <a:bodyPr wrap="square">
            <a:spAutoFit/>
          </a:bodyPr>
          <a:lstStyle/>
          <a:p>
            <a:pPr algn="ctr">
              <a:buNone/>
            </a:pPr>
            <a:r>
              <a:rPr sz="1000" b="1">
                <a:latin typeface="Arial"/>
                <a:ea typeface="Arial"/>
                <a:cs typeface="Arial"/>
              </a:rPr>
              <a:t>Deseos</a:t>
            </a:r>
          </a:p>
        </p:txBody>
      </p:sp>
      <p:sp>
        <p:nvSpPr>
          <p:cNvPr id="29" name="TextBox 28">
            <a:extLst>
              <a:ext uri="{FF2B5EF4-FFF2-40B4-BE49-F238E27FC236}">
                <a16:creationId xmlns:a16="http://schemas.microsoft.com/office/drawing/2014/main" id="{D6B89D83-0B81-40C9-8497-B0618FC6FE4A}"/>
              </a:ext>
            </a:extLst>
          </p:cNvPr>
          <p:cNvSpPr>
            <a:spLocks noGrp="1"/>
          </p:cNvSpPr>
          <p:nvPr/>
        </p:nvSpPr>
        <p:spPr>
          <a:xfrm rot="2888313">
            <a:off x="8696325" y="2064952"/>
            <a:ext cx="714375" cy="246221"/>
          </a:xfrm>
          <a:prstGeom prst="rect">
            <a:avLst/>
          </a:prstGeom>
          <a:noFill/>
          <a:ln>
            <a:noFill/>
          </a:ln>
        </p:spPr>
        <p:txBody>
          <a:bodyPr wrap="square">
            <a:spAutoFit/>
          </a:bodyPr>
          <a:lstStyle/>
          <a:p>
            <a:pPr algn="ctr">
              <a:buNone/>
            </a:pPr>
            <a:r>
              <a:rPr sz="1000" b="1">
                <a:latin typeface="Arial"/>
                <a:ea typeface="Arial"/>
                <a:cs typeface="Arial"/>
              </a:rPr>
              <a:t>Miedos</a:t>
            </a:r>
          </a:p>
        </p:txBody>
      </p:sp>
      <p:sp>
        <p:nvSpPr>
          <p:cNvPr id="30" name="TextBox 29">
            <a:extLst>
              <a:ext uri="{FF2B5EF4-FFF2-40B4-BE49-F238E27FC236}">
                <a16:creationId xmlns:a16="http://schemas.microsoft.com/office/drawing/2014/main" id="{40F22496-FA78-41B9-BEAB-5C07F77F6319}"/>
              </a:ext>
            </a:extLst>
          </p:cNvPr>
          <p:cNvSpPr>
            <a:spLocks noGrp="1"/>
          </p:cNvSpPr>
          <p:nvPr/>
        </p:nvSpPr>
        <p:spPr>
          <a:xfrm>
            <a:off x="5105400" y="5715000"/>
            <a:ext cx="1749667" cy="246221"/>
          </a:xfrm>
          <a:prstGeom prst="rect">
            <a:avLst/>
          </a:prstGeom>
          <a:noFill/>
          <a:ln>
            <a:noFill/>
          </a:ln>
        </p:spPr>
        <p:txBody>
          <a:bodyPr wrap="square">
            <a:spAutoFit/>
          </a:bodyPr>
          <a:lstStyle/>
          <a:p>
            <a:r>
              <a:rPr sz="1000" b="1">
                <a:latin typeface="Arial"/>
                <a:ea typeface="Arial"/>
                <a:cs typeface="Arial"/>
              </a:rPr>
              <a:t>Sustitutos</a:t>
            </a:r>
          </a:p>
        </p:txBody>
      </p:sp>
      <p:sp>
        <p:nvSpPr>
          <p:cNvPr id="31" name="TextBox 30">
            <a:extLst>
              <a:ext uri="{FF2B5EF4-FFF2-40B4-BE49-F238E27FC236}">
                <a16:creationId xmlns:a16="http://schemas.microsoft.com/office/drawing/2014/main" id="{E1DB6CA0-0DAB-4869-BB6E-7899587AA7A7}"/>
              </a:ext>
            </a:extLst>
          </p:cNvPr>
          <p:cNvSpPr>
            <a:spLocks noGrp="1"/>
          </p:cNvSpPr>
          <p:nvPr/>
        </p:nvSpPr>
        <p:spPr>
          <a:xfrm>
            <a:off x="337456" y="5715000"/>
            <a:ext cx="1749667" cy="246221"/>
          </a:xfrm>
          <a:prstGeom prst="rect">
            <a:avLst/>
          </a:prstGeom>
          <a:noFill/>
          <a:ln>
            <a:noFill/>
          </a:ln>
        </p:spPr>
        <p:txBody>
          <a:bodyPr wrap="square">
            <a:spAutoFit/>
          </a:bodyPr>
          <a:lstStyle/>
          <a:p>
            <a:r>
              <a:rPr sz="1000" b="1">
                <a:latin typeface="Arial"/>
                <a:ea typeface="Arial"/>
                <a:cs typeface="Arial"/>
              </a:rPr>
              <a:t>Producto</a:t>
            </a:r>
          </a:p>
        </p:txBody>
      </p:sp>
      <p:sp>
        <p:nvSpPr>
          <p:cNvPr id="34" name="TextBox 33">
            <a:extLst>
              <a:ext uri="{FF2B5EF4-FFF2-40B4-BE49-F238E27FC236}">
                <a16:creationId xmlns:a16="http://schemas.microsoft.com/office/drawing/2014/main" id="{63D1EA87-07C2-4578-A266-B1CF99F53D1B}"/>
              </a:ext>
            </a:extLst>
          </p:cNvPr>
          <p:cNvSpPr>
            <a:spLocks noGrp="1"/>
          </p:cNvSpPr>
          <p:nvPr/>
        </p:nvSpPr>
        <p:spPr>
          <a:xfrm>
            <a:off x="2496060" y="5715000"/>
            <a:ext cx="1749667" cy="246221"/>
          </a:xfrm>
          <a:prstGeom prst="rect">
            <a:avLst/>
          </a:prstGeom>
          <a:noFill/>
          <a:ln>
            <a:noFill/>
          </a:ln>
        </p:spPr>
        <p:txBody>
          <a:bodyPr wrap="square">
            <a:spAutoFit/>
          </a:bodyPr>
          <a:lstStyle/>
          <a:p>
            <a:r>
              <a:rPr sz="1000" b="1">
                <a:latin typeface="Arial"/>
                <a:ea typeface="Arial"/>
                <a:cs typeface="Arial"/>
              </a:rPr>
              <a:t>Cliente ideal</a:t>
            </a:r>
          </a:p>
        </p:txBody>
      </p:sp>
      <p:sp>
        <p:nvSpPr>
          <p:cNvPr id="12" name="Right Triangle 11">
            <a:extLst>
              <a:ext uri="{FF2B5EF4-FFF2-40B4-BE49-F238E27FC236}">
                <a16:creationId xmlns:a16="http://schemas.microsoft.com/office/drawing/2014/main" id="{B763FCFC-3DF0-48B5-B936-E3C32A4E23F7}"/>
              </a:ext>
            </a:extLst>
          </p:cNvPr>
          <p:cNvSpPr>
            <a:spLocks noGrp="1"/>
          </p:cNvSpPr>
          <p:nvPr/>
        </p:nvSpPr>
        <p:spPr>
          <a:xfrm rot="2772060">
            <a:off x="4887729" y="3221185"/>
            <a:ext cx="220711" cy="219805"/>
          </a:xfrm>
          <a:prstGeom prst="rtTriangle">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buNone/>
            </a:pPr>
            <a:endParaRPr/>
          </a:p>
        </p:txBody>
      </p:sp>
      <p:pic>
        <p:nvPicPr>
          <p:cNvPr id="99" name="Picture 34"/>
          <p:cNvPicPr>
            <a:picLocks noChangeAspect="1"/>
          </p:cNvPicPr>
          <p:nvPr/>
        </p:nvPicPr>
        <p:blipFill>
          <a:blip r:embed="rId3"/>
          <a:srcRect/>
          <a:stretch>
            <a:fillRect/>
          </a:stretch>
        </p:blipFill>
        <p:spPr>
          <a:xfrm>
            <a:off x="7162800" y="3143631"/>
            <a:ext cx="328980" cy="335118"/>
          </a:xfrm>
          <a:prstGeom prst="rect">
            <a:avLst/>
          </a:prstGeom>
          <a:ln>
            <a:noFill/>
          </a:ln>
        </p:spPr>
      </p:pic>
      <p:pic>
        <p:nvPicPr>
          <p:cNvPr id="100" name="Picture 35"/>
          <p:cNvPicPr>
            <a:picLocks noChangeAspect="1"/>
          </p:cNvPicPr>
          <p:nvPr/>
        </p:nvPicPr>
        <p:blipFill>
          <a:blip r:embed="rId4"/>
          <a:srcRect/>
          <a:stretch>
            <a:fillRect/>
          </a:stretch>
        </p:blipFill>
        <p:spPr>
          <a:xfrm>
            <a:off x="2371439" y="3175369"/>
            <a:ext cx="330603" cy="334718"/>
          </a:xfrm>
          <a:prstGeom prst="rect">
            <a:avLst/>
          </a:prstGeom>
          <a:ln w="9525">
            <a:noFill/>
            <a:miter/>
          </a:ln>
        </p:spPr>
      </p:pic>
      <p:sp>
        <p:nvSpPr>
          <p:cNvPr id="39" name="TextBox 38">
            <a:extLst>
              <a:ext uri="{FF2B5EF4-FFF2-40B4-BE49-F238E27FC236}">
                <a16:creationId xmlns:a16="http://schemas.microsoft.com/office/drawing/2014/main" id="{8F6057F1-4A2A-4E9D-9546-12D4B5278523}"/>
              </a:ext>
            </a:extLst>
          </p:cNvPr>
          <p:cNvSpPr>
            <a:spLocks noGrp="1"/>
          </p:cNvSpPr>
          <p:nvPr/>
        </p:nvSpPr>
        <p:spPr>
          <a:xfrm>
            <a:off x="337456" y="762000"/>
            <a:ext cx="4405483" cy="338554"/>
          </a:xfrm>
          <a:prstGeom prst="rect">
            <a:avLst/>
          </a:prstGeom>
          <a:noFill/>
        </p:spPr>
        <p:txBody>
          <a:bodyPr wrap="square">
            <a:spAutoFit/>
          </a:bodyPr>
          <a:lstStyle/>
          <a:p>
            <a:pPr algn="ctr">
              <a:buNone/>
            </a:pPr>
            <a:r>
              <a:rPr sz="1600" b="1">
                <a:latin typeface="Arial"/>
                <a:ea typeface="Arial"/>
                <a:cs typeface="Arial"/>
              </a:rPr>
              <a:t>Producto</a:t>
            </a:r>
          </a:p>
        </p:txBody>
      </p:sp>
      <p:sp>
        <p:nvSpPr>
          <p:cNvPr id="40" name="TextBox 39">
            <a:extLst>
              <a:ext uri="{FF2B5EF4-FFF2-40B4-BE49-F238E27FC236}">
                <a16:creationId xmlns:a16="http://schemas.microsoft.com/office/drawing/2014/main" id="{F84F9FA6-7792-4592-AD8A-9FBA487C9C21}"/>
              </a:ext>
            </a:extLst>
          </p:cNvPr>
          <p:cNvSpPr>
            <a:spLocks noGrp="1"/>
          </p:cNvSpPr>
          <p:nvPr/>
        </p:nvSpPr>
        <p:spPr>
          <a:xfrm>
            <a:off x="5092252" y="762000"/>
            <a:ext cx="4475389" cy="338554"/>
          </a:xfrm>
          <a:prstGeom prst="rect">
            <a:avLst/>
          </a:prstGeom>
          <a:noFill/>
        </p:spPr>
        <p:txBody>
          <a:bodyPr wrap="square">
            <a:spAutoFit/>
          </a:bodyPr>
          <a:lstStyle/>
          <a:p>
            <a:pPr algn="ctr">
              <a:buNone/>
            </a:pPr>
            <a:r>
              <a:rPr sz="1600" b="1">
                <a:latin typeface="Arial"/>
                <a:ea typeface="Arial"/>
                <a:cs typeface="Arial"/>
              </a:rPr>
              <a:t>Cliente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a:spcBef>
          <a:spcPct val="0"/>
        </a:spcBef>
        <a:buNone/>
        <a:defRPr sz="4400" kern="1200">
          <a:solidFill>
            <a:schemeClr val="tx1"/>
          </a:solidFill>
          <a:latin typeface="Arial"/>
          <a:ea typeface="Arial"/>
          <a:cs typeface="Arial"/>
        </a:defRPr>
      </a:lvl1pPr>
    </p:titleStyle>
    <p:bodyStyle>
      <a:lvl1pPr marL="342900" indent="-342900" algn="l" defTabSz="457200">
        <a:spcBef>
          <a:spcPct val="20000"/>
        </a:spcBef>
        <a:buFont typeface="Arial"/>
        <a:buChar char="•"/>
        <a:defRPr sz="3200" kern="1200">
          <a:solidFill>
            <a:schemeClr val="tx1"/>
          </a:solidFill>
          <a:latin typeface="Arial"/>
          <a:ea typeface="Arial"/>
          <a:cs typeface="Arial"/>
        </a:defRPr>
      </a:lvl1pPr>
      <a:lvl2pPr marL="742950" indent="-285750" algn="l" defTabSz="457200">
        <a:spcBef>
          <a:spcPct val="20000"/>
        </a:spcBef>
        <a:buFont typeface="Arial"/>
        <a:buChar char="–"/>
        <a:defRPr sz="2800" kern="1200">
          <a:solidFill>
            <a:schemeClr val="tx1"/>
          </a:solidFill>
          <a:latin typeface="Arial"/>
          <a:ea typeface="Arial"/>
          <a:cs typeface="Arial"/>
        </a:defRPr>
      </a:lvl2pPr>
      <a:lvl3pPr marL="1143000" indent="-228600" algn="l" defTabSz="457200">
        <a:spcBef>
          <a:spcPct val="20000"/>
        </a:spcBef>
        <a:buFont typeface="Arial"/>
        <a:buChar char="•"/>
        <a:defRPr sz="2400" kern="1200">
          <a:solidFill>
            <a:schemeClr val="tx1"/>
          </a:solidFill>
          <a:latin typeface="Arial"/>
          <a:ea typeface="Arial"/>
          <a:cs typeface="Arial"/>
        </a:defRPr>
      </a:lvl3pPr>
      <a:lvl4pPr marL="1600200" indent="-228600" algn="l" defTabSz="457200">
        <a:spcBef>
          <a:spcPct val="20000"/>
        </a:spcBef>
        <a:buFont typeface="Arial"/>
        <a:buChar char="–"/>
        <a:defRPr sz="2000" kern="1200">
          <a:solidFill>
            <a:schemeClr val="tx1"/>
          </a:solidFill>
          <a:latin typeface="Arial"/>
          <a:ea typeface="Arial"/>
          <a:cs typeface="Arial"/>
        </a:defRPr>
      </a:lvl4pPr>
      <a:lvl5pPr marL="2057400" indent="-228600" algn="l" defTabSz="457200">
        <a:spcBef>
          <a:spcPct val="20000"/>
        </a:spcBef>
        <a:buFont typeface="Arial"/>
        <a:buChar char="»"/>
        <a:defRPr sz="2000" kern="1200">
          <a:solidFill>
            <a:schemeClr val="tx1"/>
          </a:solidFill>
          <a:latin typeface="Arial"/>
          <a:ea typeface="Arial"/>
          <a:cs typeface="Arial"/>
        </a:defRPr>
      </a:lvl5pPr>
      <a:lvl6pPr marL="2514600" indent="-228600" algn="l" defTabSz="457200">
        <a:spcBef>
          <a:spcPct val="20000"/>
        </a:spcBef>
        <a:buFont typeface="Arial"/>
        <a:buChar char="•"/>
        <a:defRPr sz="2000" kern="1200">
          <a:solidFill>
            <a:schemeClr val="tx1"/>
          </a:solidFill>
          <a:latin typeface="+mn-lt"/>
          <a:ea typeface="+mn-lt"/>
          <a:cs typeface="+mn-lt"/>
        </a:defRPr>
      </a:lvl6pPr>
      <a:lvl7pPr marL="2971800" indent="-228600" algn="l" defTabSz="457200">
        <a:spcBef>
          <a:spcPct val="20000"/>
        </a:spcBef>
        <a:buFont typeface="Arial"/>
        <a:buChar char="•"/>
        <a:defRPr sz="2000" kern="1200">
          <a:solidFill>
            <a:schemeClr val="tx1"/>
          </a:solidFill>
          <a:latin typeface="+mn-lt"/>
          <a:ea typeface="+mn-lt"/>
          <a:cs typeface="+mn-lt"/>
        </a:defRPr>
      </a:lvl7pPr>
      <a:lvl8pPr marL="3429000" indent="-228600" algn="l" defTabSz="457200">
        <a:spcBef>
          <a:spcPct val="20000"/>
        </a:spcBef>
        <a:buFont typeface="Arial"/>
        <a:buChar char="•"/>
        <a:defRPr sz="2000" kern="1200">
          <a:solidFill>
            <a:schemeClr val="tx1"/>
          </a:solidFill>
          <a:latin typeface="+mn-lt"/>
          <a:ea typeface="+mn-lt"/>
          <a:cs typeface="+mn-lt"/>
        </a:defRPr>
      </a:lvl8pPr>
      <a:lvl9pPr marL="3886200" indent="-228600" algn="l" defTabSz="457200">
        <a:spcBef>
          <a:spcPct val="20000"/>
        </a:spcBef>
        <a:buFont typeface="Arial"/>
        <a:buChar char="•"/>
        <a:defRPr sz="2000" kern="1200">
          <a:solidFill>
            <a:schemeClr val="tx1"/>
          </a:solidFill>
          <a:latin typeface="+mn-lt"/>
          <a:ea typeface="+mn-lt"/>
          <a:cs typeface="+mn-lt"/>
        </a:defRPr>
      </a:lvl9pPr>
    </p:bodyStyle>
    <p:otherStyle>
      <a:lvl1pPr marL="0" algn="l" defTabSz="457200">
        <a:buNone/>
        <a:defRPr sz="1800" kern="1200">
          <a:solidFill>
            <a:schemeClr val="tx1"/>
          </a:solidFill>
          <a:latin typeface="+mn-lt"/>
          <a:ea typeface="+mn-lt"/>
          <a:cs typeface="+mn-lt"/>
        </a:defRPr>
      </a:lvl1pPr>
      <a:lvl2pPr marL="457200" algn="l" defTabSz="457200">
        <a:buNone/>
        <a:defRPr sz="1800" kern="1200">
          <a:solidFill>
            <a:schemeClr val="tx1"/>
          </a:solidFill>
          <a:latin typeface="+mn-lt"/>
          <a:ea typeface="+mn-lt"/>
          <a:cs typeface="+mn-lt"/>
        </a:defRPr>
      </a:lvl2pPr>
      <a:lvl3pPr marL="914400" algn="l" defTabSz="457200">
        <a:buNone/>
        <a:defRPr sz="1800" kern="1200">
          <a:solidFill>
            <a:schemeClr val="tx1"/>
          </a:solidFill>
          <a:latin typeface="+mn-lt"/>
          <a:ea typeface="+mn-lt"/>
          <a:cs typeface="+mn-lt"/>
        </a:defRPr>
      </a:lvl3pPr>
      <a:lvl4pPr marL="1371600" algn="l" defTabSz="457200">
        <a:buNone/>
        <a:defRPr sz="1800" kern="1200">
          <a:solidFill>
            <a:schemeClr val="tx1"/>
          </a:solidFill>
          <a:latin typeface="+mn-lt"/>
          <a:ea typeface="+mn-lt"/>
          <a:cs typeface="+mn-lt"/>
        </a:defRPr>
      </a:lvl4pPr>
      <a:lvl5pPr marL="1828800" algn="l" defTabSz="457200">
        <a:buNone/>
        <a:defRPr sz="1800" kern="1200">
          <a:solidFill>
            <a:schemeClr val="tx1"/>
          </a:solidFill>
          <a:latin typeface="+mn-lt"/>
          <a:ea typeface="+mn-lt"/>
          <a:cs typeface="+mn-lt"/>
        </a:defRPr>
      </a:lvl5pPr>
      <a:lvl6pPr marL="2286000" algn="l" defTabSz="457200">
        <a:buNone/>
        <a:defRPr sz="1800" kern="1200">
          <a:solidFill>
            <a:schemeClr val="tx1"/>
          </a:solidFill>
          <a:latin typeface="+mn-lt"/>
          <a:ea typeface="+mn-lt"/>
          <a:cs typeface="+mn-lt"/>
        </a:defRPr>
      </a:lvl6pPr>
      <a:lvl7pPr marL="2743200" algn="l" defTabSz="457200">
        <a:buNone/>
        <a:defRPr sz="1800" kern="1200">
          <a:solidFill>
            <a:schemeClr val="tx1"/>
          </a:solidFill>
          <a:latin typeface="+mn-lt"/>
          <a:ea typeface="+mn-lt"/>
          <a:cs typeface="+mn-lt"/>
        </a:defRPr>
      </a:lvl7pPr>
      <a:lvl8pPr marL="3200400" algn="l" defTabSz="457200">
        <a:buNone/>
        <a:defRPr sz="1800" kern="1200">
          <a:solidFill>
            <a:schemeClr val="tx1"/>
          </a:solidFill>
          <a:latin typeface="+mn-lt"/>
          <a:ea typeface="+mn-lt"/>
          <a:cs typeface="+mn-lt"/>
        </a:defRPr>
      </a:lvl8pPr>
      <a:lvl9pPr marL="3657600" algn="l" defTabSz="4572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neoschronos.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strategyzer.com/canvas/value-proposition-canva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neoschrono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50" name="Text Placeholder 49">
            <a:extLst>
              <a:ext uri="{FF2B5EF4-FFF2-40B4-BE49-F238E27FC236}">
                <a16:creationId xmlns:a16="http://schemas.microsoft.com/office/drawing/2014/main" id="{757F42F0-C1B5-405E-986E-A1948C638AE0}"/>
              </a:ext>
            </a:extLst>
          </p:cNvPr>
          <p:cNvSpPr>
            <a:spLocks noGrp="1"/>
          </p:cNvSpPr>
          <p:nvPr>
            <p:ph type="body" idx="22"/>
          </p:nvPr>
        </p:nvSpPr>
        <p:spPr/>
        <p:txBody>
          <a:bodyPr/>
          <a:lstStyle/>
          <a:p>
            <a:r>
              <a:rPr lang="es-ES_tradnl" noProof="0" dirty="0"/>
              <a:t>Nombre del startup</a:t>
            </a:r>
          </a:p>
        </p:txBody>
      </p:sp>
      <p:sp>
        <p:nvSpPr>
          <p:cNvPr id="51" name="Text Placeholder 50">
            <a:extLst>
              <a:ext uri="{FF2B5EF4-FFF2-40B4-BE49-F238E27FC236}">
                <a16:creationId xmlns:a16="http://schemas.microsoft.com/office/drawing/2014/main" id="{D0E0C61D-DF1B-4235-8BF8-A0069118D367}"/>
              </a:ext>
            </a:extLst>
          </p:cNvPr>
          <p:cNvSpPr>
            <a:spLocks noGrp="1"/>
          </p:cNvSpPr>
          <p:nvPr>
            <p:ph type="body" idx="23"/>
          </p:nvPr>
        </p:nvSpPr>
        <p:spPr/>
        <p:txBody>
          <a:bodyPr/>
          <a:lstStyle/>
          <a:p>
            <a:r>
              <a:rPr lang="es-ES_tradnl" noProof="0" dirty="0"/>
              <a:t>Nombre1, Nombre2, …</a:t>
            </a:r>
          </a:p>
        </p:txBody>
      </p:sp>
      <p:sp>
        <p:nvSpPr>
          <p:cNvPr id="69" name="Text Placeholder 68">
            <a:extLst>
              <a:ext uri="{FF2B5EF4-FFF2-40B4-BE49-F238E27FC236}">
                <a16:creationId xmlns:a16="http://schemas.microsoft.com/office/drawing/2014/main" id="{1427DD0B-3B7F-43EA-8CBF-16075C6040D7}"/>
              </a:ext>
            </a:extLst>
          </p:cNvPr>
          <p:cNvSpPr>
            <a:spLocks noGrp="1"/>
          </p:cNvSpPr>
          <p:nvPr>
            <p:ph type="body" idx="24"/>
          </p:nvPr>
        </p:nvSpPr>
        <p:spPr/>
        <p:txBody>
          <a:bodyPr/>
          <a:lstStyle/>
          <a:p>
            <a:r>
              <a:rPr lang="es-ES_tradnl" noProof="0" dirty="0"/>
              <a:t>DD/MM/AAAA</a:t>
            </a:r>
          </a:p>
        </p:txBody>
      </p:sp>
      <p:sp>
        <p:nvSpPr>
          <p:cNvPr id="70" name="Text Placeholder 69">
            <a:extLst>
              <a:ext uri="{FF2B5EF4-FFF2-40B4-BE49-F238E27FC236}">
                <a16:creationId xmlns:a16="http://schemas.microsoft.com/office/drawing/2014/main" id="{A4AE8428-C278-4770-86F6-1A6FE3026180}"/>
              </a:ext>
            </a:extLst>
          </p:cNvPr>
          <p:cNvSpPr>
            <a:spLocks noGrp="1"/>
          </p:cNvSpPr>
          <p:nvPr>
            <p:ph type="body" idx="25"/>
          </p:nvPr>
        </p:nvSpPr>
        <p:spPr/>
        <p:txBody>
          <a:bodyPr/>
          <a:lstStyle/>
          <a:p>
            <a:r>
              <a:rPr lang="es-ES_tradnl" noProof="0" dirty="0"/>
              <a:t>X.Y</a:t>
            </a:r>
          </a:p>
        </p:txBody>
      </p:sp>
      <p:sp>
        <p:nvSpPr>
          <p:cNvPr id="35" name="Text Placeholder 34">
            <a:extLst>
              <a:ext uri="{FF2B5EF4-FFF2-40B4-BE49-F238E27FC236}">
                <a16:creationId xmlns:a16="http://schemas.microsoft.com/office/drawing/2014/main" id="{68D7ABBF-14F1-461A-A668-7C0EC9CD2D7B}"/>
              </a:ext>
            </a:extLst>
          </p:cNvPr>
          <p:cNvSpPr>
            <a:spLocks noGrp="1"/>
          </p:cNvSpPr>
          <p:nvPr>
            <p:ph type="body" idx="32"/>
          </p:nvPr>
        </p:nvSpPr>
        <p:spPr/>
        <p:txBody>
          <a:bodyPr/>
          <a:lstStyle/>
          <a:p>
            <a:pPr lvl="0">
              <a:buNone/>
            </a:pPr>
            <a:r>
              <a:rPr lang="es-ES_tradnl" noProof="0" dirty="0"/>
              <a:t>Un beneficio es lo que tu producto hace por el cliente. Los beneficios son las formas en que las características facilitan la vida del cliente, aumentando el placer o reduciendo el dolor. Los beneficios de tu producto constituyen el núcleo de tu propuesta de valor. Para enumerarlos en el </a:t>
            </a:r>
            <a:r>
              <a:rPr lang="es-ES_tradnl" noProof="0" dirty="0" err="1"/>
              <a:t>canvas</a:t>
            </a:r>
            <a:r>
              <a:rPr lang="es-ES_tradnl" noProof="0" dirty="0"/>
              <a:t>, imagina todas las maneras en que tu producto mejora la vida del cliente.</a:t>
            </a:r>
          </a:p>
        </p:txBody>
      </p:sp>
      <p:sp>
        <p:nvSpPr>
          <p:cNvPr id="36" name="Text Placeholder 35">
            <a:extLst>
              <a:ext uri="{FF2B5EF4-FFF2-40B4-BE49-F238E27FC236}">
                <a16:creationId xmlns:a16="http://schemas.microsoft.com/office/drawing/2014/main" id="{E6216385-F38A-4FEF-A695-B55B4F6EFA9E}"/>
              </a:ext>
            </a:extLst>
          </p:cNvPr>
          <p:cNvSpPr>
            <a:spLocks noGrp="1"/>
          </p:cNvSpPr>
          <p:nvPr>
            <p:ph type="body" idx="33"/>
          </p:nvPr>
        </p:nvSpPr>
        <p:spPr/>
        <p:txBody>
          <a:bodyPr/>
          <a:lstStyle/>
          <a:p>
            <a:r>
              <a:rPr lang="es-ES_tradnl" noProof="0" dirty="0"/>
              <a:t>Una característica es una descripción objetiva de cómo funciona tu producto. Las características son sus atributos funcionales y aportan las «razones para creer». Muchos profesionales del gran consumo restan importancia a las características porque ya no diferencian a la mayoría de los productos. Sin embargo, en productos tecnológicos y servicios innovadores, las características todavía pueden ser una parte importante de la propuesta de valor.</a:t>
            </a:r>
          </a:p>
        </p:txBody>
      </p:sp>
      <p:sp>
        <p:nvSpPr>
          <p:cNvPr id="43" name="Text Placeholder 42">
            <a:extLst>
              <a:ext uri="{FF2B5EF4-FFF2-40B4-BE49-F238E27FC236}">
                <a16:creationId xmlns:a16="http://schemas.microsoft.com/office/drawing/2014/main" id="{5A7E5543-999C-4FBA-BC3F-4115850E7DC8}"/>
              </a:ext>
            </a:extLst>
          </p:cNvPr>
          <p:cNvSpPr>
            <a:spLocks noGrp="1"/>
          </p:cNvSpPr>
          <p:nvPr>
            <p:ph type="body" idx="34"/>
          </p:nvPr>
        </p:nvSpPr>
        <p:spPr/>
        <p:txBody>
          <a:bodyPr/>
          <a:lstStyle/>
          <a:p>
            <a:r>
              <a:rPr lang="es-ES_tradnl" noProof="0" dirty="0"/>
              <a:t>La experiencia de producto es cómo se siente el cliente al tener tu producto. Es la suma de sus características y beneficios. Se diferencia de ambos porque aborda las razones emocionales por las que las personas compran y lo que el producto significa en sus vidas. Esta experiencia es el núcleo que ayuda a definir el posicionamiento de mercado y la esencia de marca, normalmente construidos a partir de la propuesta de valor.</a:t>
            </a:r>
          </a:p>
        </p:txBody>
      </p:sp>
      <p:sp>
        <p:nvSpPr>
          <p:cNvPr id="78" name="Text Placeholder 77">
            <a:extLst>
              <a:ext uri="{FF2B5EF4-FFF2-40B4-BE49-F238E27FC236}">
                <a16:creationId xmlns:a16="http://schemas.microsoft.com/office/drawing/2014/main" id="{4FD207BE-E3B6-4108-B387-D3CA13163351}"/>
              </a:ext>
            </a:extLst>
          </p:cNvPr>
          <p:cNvSpPr>
            <a:spLocks noGrp="1"/>
          </p:cNvSpPr>
          <p:nvPr>
            <p:ph type="body" idx="35"/>
          </p:nvPr>
        </p:nvSpPr>
        <p:spPr/>
        <p:txBody>
          <a:bodyPr/>
          <a:lstStyle/>
          <a:p>
            <a:pPr lvl="0">
              <a:buNone/>
            </a:pPr>
            <a:r>
              <a:rPr lang="es-ES_tradnl" noProof="0" dirty="0"/>
              <a:t>Los impulsores emocionales de las decisiones son aquello que queremos ser, hacer o tener. Nuestros deseos suelen ser pensamientos conscientes, aunque aspiracionales, sobre cómo mejorar nuestra vida. A veces parecen sueños, pero pueden motivar poderosamente la acción. Los deseos responden más al corazón y a las emociones.</a:t>
            </a:r>
          </a:p>
        </p:txBody>
      </p:sp>
      <p:sp>
        <p:nvSpPr>
          <p:cNvPr id="79" name="Text Placeholder 78">
            <a:extLst>
              <a:ext uri="{FF2B5EF4-FFF2-40B4-BE49-F238E27FC236}">
                <a16:creationId xmlns:a16="http://schemas.microsoft.com/office/drawing/2014/main" id="{4BA693C7-D49C-432E-BEC5-495DD8F522AE}"/>
              </a:ext>
            </a:extLst>
          </p:cNvPr>
          <p:cNvSpPr>
            <a:spLocks noGrp="1"/>
          </p:cNvSpPr>
          <p:nvPr>
            <p:ph type="body" idx="36"/>
          </p:nvPr>
        </p:nvSpPr>
        <p:spPr/>
        <p:txBody>
          <a:bodyPr/>
          <a:lstStyle/>
          <a:p>
            <a:pPr lvl="0">
              <a:buNone/>
            </a:pPr>
            <a:r>
              <a:rPr lang="es-ES_tradnl" noProof="0" dirty="0"/>
              <a:t>Las necesidades del cliente son las cosas racionales que necesita resolver. Curiosamente, no siempre son conscientes. Los clientes pueden tener necesidades que aún desconocen; los diseñadores las llaman «necesidades latentes». Las necesidades responden más a la razón y a motivaciones racionales.</a:t>
            </a:r>
          </a:p>
        </p:txBody>
      </p:sp>
      <p:sp>
        <p:nvSpPr>
          <p:cNvPr id="80" name="Text Placeholder 79">
            <a:extLst>
              <a:ext uri="{FF2B5EF4-FFF2-40B4-BE49-F238E27FC236}">
                <a16:creationId xmlns:a16="http://schemas.microsoft.com/office/drawing/2014/main" id="{76158E0A-D6FF-4747-96F7-0E7CED7AA3BE}"/>
              </a:ext>
            </a:extLst>
          </p:cNvPr>
          <p:cNvSpPr>
            <a:spLocks noGrp="1"/>
          </p:cNvSpPr>
          <p:nvPr>
            <p:ph type="body" idx="37"/>
          </p:nvPr>
        </p:nvSpPr>
        <p:spPr/>
        <p:txBody>
          <a:bodyPr/>
          <a:lstStyle/>
          <a:p>
            <a:pPr lvl="0">
              <a:buNone/>
            </a:pPr>
            <a:r>
              <a:rPr lang="es-ES_tradnl" noProof="0" dirty="0"/>
              <a:t>Los miedos pueden impulsar con fuerza la compra y ser la fuente oculta de deseos y necesidades. Todo producto afronta un «dolor del cambio». Aunque tu producto sea mejor que la competencia, quizá la mejora no baste para superar la inercia del statu quo.</a:t>
            </a:r>
          </a:p>
        </p:txBody>
      </p:sp>
      <p:sp>
        <p:nvSpPr>
          <p:cNvPr id="81" name="Text Placeholder 80">
            <a:extLst>
              <a:ext uri="{FF2B5EF4-FFF2-40B4-BE49-F238E27FC236}">
                <a16:creationId xmlns:a16="http://schemas.microsoft.com/office/drawing/2014/main" id="{9F75CC26-3010-4550-9152-B0DBA8F87EC3}"/>
              </a:ext>
            </a:extLst>
          </p:cNvPr>
          <p:cNvSpPr>
            <a:spLocks noGrp="1"/>
          </p:cNvSpPr>
          <p:nvPr>
            <p:ph type="body" idx="38"/>
          </p:nvPr>
        </p:nvSpPr>
        <p:spPr/>
        <p:txBody>
          <a:bodyPr/>
          <a:lstStyle/>
          <a:p>
            <a:pPr lvl="0">
              <a:buNone/>
            </a:pPr>
            <a:r>
              <a:rPr lang="es-ES_tradnl" noProof="0" dirty="0"/>
              <a:t>No son solo los competidores evidentes, sino también los comportamientos y mecanismos de adaptación existentes. Recuerda que las personas han llegado hasta aquí sin tu producto. Si no es mejor que las soluciones actuales, no tienes una propuesta de valor real.</a:t>
            </a:r>
          </a:p>
          <a:p>
            <a:endParaRPr lang="es-ES_tradnl" noProof="0" dirty="0"/>
          </a:p>
        </p:txBody>
      </p:sp>
      <p:sp>
        <p:nvSpPr>
          <p:cNvPr id="82" name="Text Placeholder 81">
            <a:extLst>
              <a:ext uri="{FF2B5EF4-FFF2-40B4-BE49-F238E27FC236}">
                <a16:creationId xmlns:a16="http://schemas.microsoft.com/office/drawing/2014/main" id="{3B145AC8-B7D1-4C3A-8B7A-F5924B306DE8}"/>
              </a:ext>
            </a:extLst>
          </p:cNvPr>
          <p:cNvSpPr>
            <a:spLocks noGrp="1"/>
          </p:cNvSpPr>
          <p:nvPr>
            <p:ph type="body" idx="39"/>
          </p:nvPr>
        </p:nvSpPr>
        <p:spPr/>
        <p:txBody>
          <a:bodyPr/>
          <a:lstStyle/>
          <a:p>
            <a:r>
              <a:rPr lang="es-ES_tradnl" noProof="0" dirty="0"/>
              <a:t>Nombra tu producto o servicio</a:t>
            </a:r>
          </a:p>
        </p:txBody>
      </p:sp>
      <p:sp>
        <p:nvSpPr>
          <p:cNvPr id="83" name="Text Placeholder 82">
            <a:extLst>
              <a:ext uri="{FF2B5EF4-FFF2-40B4-BE49-F238E27FC236}">
                <a16:creationId xmlns:a16="http://schemas.microsoft.com/office/drawing/2014/main" id="{786EC00F-4C27-4E0E-8245-8898767AD7B5}"/>
              </a:ext>
            </a:extLst>
          </p:cNvPr>
          <p:cNvSpPr>
            <a:spLocks noGrp="1"/>
          </p:cNvSpPr>
          <p:nvPr>
            <p:ph type="body" idx="40"/>
          </p:nvPr>
        </p:nvSpPr>
        <p:spPr/>
        <p:txBody>
          <a:bodyPr/>
          <a:lstStyle/>
          <a:p>
            <a:r>
              <a:rPr lang="es-ES_tradnl" noProof="0" dirty="0"/>
              <a:t>Nombra a tu cliente ideal</a:t>
            </a:r>
          </a:p>
        </p:txBody>
      </p:sp>
      <p:sp>
        <p:nvSpPr>
          <p:cNvPr id="63" name="Rectangle 62">
            <a:extLst>
              <a:ext uri="{FF2B5EF4-FFF2-40B4-BE49-F238E27FC236}">
                <a16:creationId xmlns:a16="http://schemas.microsoft.com/office/drawing/2014/main" id="{FDB14C73-C5E7-4F7D-9F6C-7C8065F89D7E}"/>
              </a:ext>
            </a:extLst>
          </p:cNvPr>
          <p:cNvSpPr>
            <a:spLocks noGrp="1"/>
          </p:cNvSpPr>
          <p:nvPr/>
        </p:nvSpPr>
        <p:spPr>
          <a:xfrm>
            <a:off x="247650" y="6457891"/>
            <a:ext cx="9410700" cy="415498"/>
          </a:xfrm>
          <a:prstGeom prst="rect">
            <a:avLst/>
          </a:prstGeom>
        </p:spPr>
        <p:txBody>
          <a:bodyPr wrap="square">
            <a:spAutoFit/>
          </a:bodyPr>
          <a:lstStyle/>
          <a:p>
            <a:r>
              <a:rPr sz="700" b="0" i="0">
                <a:solidFill>
                  <a:srgbClr val="808080"/>
                </a:solidFill>
                <a:latin typeface="Arial"/>
                <a:ea typeface="Arial"/>
                <a:cs typeface="Arial"/>
              </a:rPr>
              <a:t>Designed by: </a:t>
            </a:r>
            <a:r>
              <a:rPr sz="700">
                <a:solidFill>
                  <a:srgbClr val="808080"/>
                </a:solidFill>
                <a:latin typeface="Arial"/>
                <a:ea typeface="Arial"/>
                <a:cs typeface="Arial"/>
              </a:rPr>
              <a:t>Peter J. Thomson, based on the work of Steve Blank, Clayton Christensen, Seth Godin, Yves Pigneur and Alex Osterwalder. (</a:t>
            </a:r>
            <a:r>
              <a:rPr sz="700">
                <a:solidFill>
                  <a:srgbClr val="808080"/>
                </a:solidFill>
                <a:latin typeface="Arial"/>
                <a:ea typeface="Arial"/>
                <a:cs typeface="Arial"/>
                <a:hlinkClick r:id="rId3"/>
              </a:rPr>
              <a:t>https://www.strategyzer.com/canvas/value-proposition-canvas</a:t>
            </a:r>
            <a:r>
              <a:rPr sz="700">
                <a:solidFill>
                  <a:srgbClr val="808080"/>
                </a:solidFill>
                <a:latin typeface="Arial"/>
                <a:ea typeface="Arial"/>
                <a:cs typeface="Arial"/>
              </a:rPr>
              <a:t>). PowerPoint implementation by: Neos Chronos Limited </a:t>
            </a:r>
            <a:r>
              <a:rPr sz="700">
                <a:latin typeface="Arial"/>
                <a:ea typeface="Arial"/>
                <a:cs typeface="Arial"/>
              </a:rPr>
              <a:t>(</a:t>
            </a:r>
            <a:r>
              <a:rPr sz="700">
                <a:latin typeface="Arial"/>
                <a:ea typeface="Arial"/>
                <a:cs typeface="Arial"/>
                <a:hlinkClick r:id="rId4"/>
              </a:rPr>
              <a:t>https://neoschronos.com</a:t>
            </a:r>
            <a:r>
              <a:rPr sz="700">
                <a:latin typeface="Arial"/>
                <a:ea typeface="Arial"/>
                <a:cs typeface="Arial"/>
              </a:rPr>
              <a:t>). </a:t>
            </a:r>
            <a:r>
              <a:rPr sz="700">
                <a:solidFill>
                  <a:srgbClr val="808080"/>
                </a:solidFill>
                <a:latin typeface="Arial"/>
                <a:ea typeface="Arial"/>
                <a:cs typeface="Arial"/>
              </a:rPr>
              <a:t>License: </a:t>
            </a:r>
            <a:r>
              <a:rPr sz="700">
                <a:latin typeface="Arial"/>
                <a:ea typeface="Arial"/>
                <a:cs typeface="Arial"/>
                <a:hlinkClick r:id="rId5"/>
              </a:rPr>
              <a:t>CC BY-SA 3.0</a:t>
            </a:r>
            <a:endParaRPr sz="700">
              <a:solidFill>
                <a:srgbClr val="808080"/>
              </a:solidFill>
              <a:latin typeface="Arial"/>
              <a:ea typeface="Arial"/>
              <a:cs typeface="Arial"/>
            </a:endParaRPr>
          </a:p>
          <a:p>
            <a:endParaRPr sz="700">
              <a:latin typeface="Arial"/>
              <a:ea typeface="Arial"/>
              <a:cs typeface="Arial"/>
            </a:endParaRPr>
          </a:p>
        </p:txBody>
      </p:sp>
    </p:spTree>
    <p:extLst>
      <p:ext uri="{BB962C8B-B14F-4D97-AF65-F5344CB8AC3E}">
        <p14:creationId xmlns:p14="http://schemas.microsoft.com/office/powerpoint/2010/main" val="13354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a:extLst>
              <a:ext uri="{FF2B5EF4-FFF2-40B4-BE49-F238E27FC236}">
                <a16:creationId xmlns:a16="http://schemas.microsoft.com/office/drawing/2014/main" id="{DBD51B5A-05B7-4E65-88E3-EB6046C4CB48}"/>
              </a:ext>
            </a:extLst>
          </p:cNvPr>
          <p:cNvSpPr>
            <a:spLocks noGrp="1"/>
          </p:cNvSpPr>
          <p:nvPr>
            <p:ph type="body" idx="22"/>
          </p:nvPr>
        </p:nvSpPr>
        <p:spPr/>
        <p:txBody>
          <a:bodyPr/>
          <a:lstStyle/>
          <a:p>
            <a:endParaRPr/>
          </a:p>
        </p:txBody>
      </p:sp>
      <p:sp>
        <p:nvSpPr>
          <p:cNvPr id="51" name="Text Placeholder 50">
            <a:extLst>
              <a:ext uri="{FF2B5EF4-FFF2-40B4-BE49-F238E27FC236}">
                <a16:creationId xmlns:a16="http://schemas.microsoft.com/office/drawing/2014/main" id="{57BC0D51-D2F9-4C30-B8E7-ADEE98107AA2}"/>
              </a:ext>
            </a:extLst>
          </p:cNvPr>
          <p:cNvSpPr>
            <a:spLocks noGrp="1"/>
          </p:cNvSpPr>
          <p:nvPr>
            <p:ph type="body" idx="23"/>
          </p:nvPr>
        </p:nvSpPr>
        <p:spPr/>
        <p:txBody>
          <a:bodyPr/>
          <a:lstStyle/>
          <a:p>
            <a:endParaRPr/>
          </a:p>
        </p:txBody>
      </p:sp>
      <p:sp>
        <p:nvSpPr>
          <p:cNvPr id="69" name="Text Placeholder 68">
            <a:extLst>
              <a:ext uri="{FF2B5EF4-FFF2-40B4-BE49-F238E27FC236}">
                <a16:creationId xmlns:a16="http://schemas.microsoft.com/office/drawing/2014/main" id="{EE164B9D-1A8E-44F2-8371-6048768C5763}"/>
              </a:ext>
            </a:extLst>
          </p:cNvPr>
          <p:cNvSpPr>
            <a:spLocks noGrp="1"/>
          </p:cNvSpPr>
          <p:nvPr>
            <p:ph type="body" idx="24"/>
          </p:nvPr>
        </p:nvSpPr>
        <p:spPr/>
        <p:txBody>
          <a:bodyPr/>
          <a:lstStyle/>
          <a:p>
            <a:endParaRPr/>
          </a:p>
        </p:txBody>
      </p:sp>
      <p:sp>
        <p:nvSpPr>
          <p:cNvPr id="70" name="Text Placeholder 69">
            <a:extLst>
              <a:ext uri="{FF2B5EF4-FFF2-40B4-BE49-F238E27FC236}">
                <a16:creationId xmlns:a16="http://schemas.microsoft.com/office/drawing/2014/main" id="{80126434-C8A1-4488-AA26-7F57E26C16B8}"/>
              </a:ext>
            </a:extLst>
          </p:cNvPr>
          <p:cNvSpPr>
            <a:spLocks noGrp="1"/>
          </p:cNvSpPr>
          <p:nvPr>
            <p:ph type="body" idx="25"/>
          </p:nvPr>
        </p:nvSpPr>
        <p:spPr/>
        <p:txBody>
          <a:bodyPr/>
          <a:lstStyle/>
          <a:p>
            <a:endParaRPr/>
          </a:p>
        </p:txBody>
      </p:sp>
      <p:sp>
        <p:nvSpPr>
          <p:cNvPr id="35" name="Text Placeholder 34">
            <a:extLst>
              <a:ext uri="{FF2B5EF4-FFF2-40B4-BE49-F238E27FC236}">
                <a16:creationId xmlns:a16="http://schemas.microsoft.com/office/drawing/2014/main" id="{DCE7AFD4-AC33-417E-9458-8FE856C34B3E}"/>
              </a:ext>
            </a:extLst>
          </p:cNvPr>
          <p:cNvSpPr>
            <a:spLocks noGrp="1"/>
          </p:cNvSpPr>
          <p:nvPr>
            <p:ph type="body" idx="32"/>
          </p:nvPr>
        </p:nvSpPr>
        <p:spPr/>
        <p:txBody>
          <a:bodyPr/>
          <a:lstStyle/>
          <a:p>
            <a:pPr lvl="0">
              <a:buNone/>
            </a:pPr>
            <a:endParaRPr dirty="0"/>
          </a:p>
        </p:txBody>
      </p:sp>
      <p:sp>
        <p:nvSpPr>
          <p:cNvPr id="36" name="Text Placeholder 35">
            <a:extLst>
              <a:ext uri="{FF2B5EF4-FFF2-40B4-BE49-F238E27FC236}">
                <a16:creationId xmlns:a16="http://schemas.microsoft.com/office/drawing/2014/main" id="{8643FCAE-F9DF-46DF-B82C-705C1AEF76C1}"/>
              </a:ext>
            </a:extLst>
          </p:cNvPr>
          <p:cNvSpPr>
            <a:spLocks noGrp="1"/>
          </p:cNvSpPr>
          <p:nvPr>
            <p:ph type="body" idx="33"/>
          </p:nvPr>
        </p:nvSpPr>
        <p:spPr/>
        <p:txBody>
          <a:bodyPr/>
          <a:lstStyle/>
          <a:p>
            <a:endParaRPr dirty="0"/>
          </a:p>
        </p:txBody>
      </p:sp>
      <p:sp>
        <p:nvSpPr>
          <p:cNvPr id="43" name="Text Placeholder 42">
            <a:extLst>
              <a:ext uri="{FF2B5EF4-FFF2-40B4-BE49-F238E27FC236}">
                <a16:creationId xmlns:a16="http://schemas.microsoft.com/office/drawing/2014/main" id="{C047A2E5-A4D3-43B9-8568-9843CB2ED0CE}"/>
              </a:ext>
            </a:extLst>
          </p:cNvPr>
          <p:cNvSpPr>
            <a:spLocks noGrp="1"/>
          </p:cNvSpPr>
          <p:nvPr>
            <p:ph type="body" idx="34"/>
          </p:nvPr>
        </p:nvSpPr>
        <p:spPr/>
        <p:txBody>
          <a:bodyPr/>
          <a:lstStyle/>
          <a:p>
            <a:endParaRPr dirty="0"/>
          </a:p>
        </p:txBody>
      </p:sp>
      <p:sp>
        <p:nvSpPr>
          <p:cNvPr id="78" name="Text Placeholder 77">
            <a:extLst>
              <a:ext uri="{FF2B5EF4-FFF2-40B4-BE49-F238E27FC236}">
                <a16:creationId xmlns:a16="http://schemas.microsoft.com/office/drawing/2014/main" id="{3B02D44A-3A48-47E5-A7EF-2DC2BDFBB98E}"/>
              </a:ext>
            </a:extLst>
          </p:cNvPr>
          <p:cNvSpPr>
            <a:spLocks noGrp="1"/>
          </p:cNvSpPr>
          <p:nvPr>
            <p:ph type="body" idx="35"/>
          </p:nvPr>
        </p:nvSpPr>
        <p:spPr/>
        <p:txBody>
          <a:bodyPr/>
          <a:lstStyle/>
          <a:p>
            <a:pPr lvl="0">
              <a:buNone/>
            </a:pPr>
            <a:endParaRPr dirty="0"/>
          </a:p>
        </p:txBody>
      </p:sp>
      <p:sp>
        <p:nvSpPr>
          <p:cNvPr id="79" name="Text Placeholder 78">
            <a:extLst>
              <a:ext uri="{FF2B5EF4-FFF2-40B4-BE49-F238E27FC236}">
                <a16:creationId xmlns:a16="http://schemas.microsoft.com/office/drawing/2014/main" id="{5DB1B44E-783B-4D1A-B8D7-43D1A3FBFC39}"/>
              </a:ext>
            </a:extLst>
          </p:cNvPr>
          <p:cNvSpPr>
            <a:spLocks noGrp="1"/>
          </p:cNvSpPr>
          <p:nvPr>
            <p:ph type="body" idx="36"/>
          </p:nvPr>
        </p:nvSpPr>
        <p:spPr/>
        <p:txBody>
          <a:bodyPr/>
          <a:lstStyle/>
          <a:p>
            <a:pPr lvl="0">
              <a:buNone/>
            </a:pPr>
            <a:endParaRPr dirty="0"/>
          </a:p>
        </p:txBody>
      </p:sp>
      <p:sp>
        <p:nvSpPr>
          <p:cNvPr id="80" name="Text Placeholder 79">
            <a:extLst>
              <a:ext uri="{FF2B5EF4-FFF2-40B4-BE49-F238E27FC236}">
                <a16:creationId xmlns:a16="http://schemas.microsoft.com/office/drawing/2014/main" id="{54C49845-AEF7-47C1-A199-13C43AB5E8C1}"/>
              </a:ext>
            </a:extLst>
          </p:cNvPr>
          <p:cNvSpPr>
            <a:spLocks noGrp="1"/>
          </p:cNvSpPr>
          <p:nvPr>
            <p:ph type="body" idx="37"/>
          </p:nvPr>
        </p:nvSpPr>
        <p:spPr/>
        <p:txBody>
          <a:bodyPr/>
          <a:lstStyle/>
          <a:p>
            <a:pPr lvl="0">
              <a:buNone/>
            </a:pPr>
            <a:endParaRPr dirty="0"/>
          </a:p>
        </p:txBody>
      </p:sp>
      <p:sp>
        <p:nvSpPr>
          <p:cNvPr id="81" name="Text Placeholder 80">
            <a:extLst>
              <a:ext uri="{FF2B5EF4-FFF2-40B4-BE49-F238E27FC236}">
                <a16:creationId xmlns:a16="http://schemas.microsoft.com/office/drawing/2014/main" id="{B40BF8FB-AF3D-4EEC-97E3-C08C55D3385C}"/>
              </a:ext>
            </a:extLst>
          </p:cNvPr>
          <p:cNvSpPr>
            <a:spLocks noGrp="1"/>
          </p:cNvSpPr>
          <p:nvPr>
            <p:ph type="body" idx="38"/>
          </p:nvPr>
        </p:nvSpPr>
        <p:spPr/>
        <p:txBody>
          <a:bodyPr/>
          <a:lstStyle/>
          <a:p>
            <a:endParaRPr dirty="0"/>
          </a:p>
        </p:txBody>
      </p:sp>
      <p:sp>
        <p:nvSpPr>
          <p:cNvPr id="82" name="Text Placeholder 81">
            <a:extLst>
              <a:ext uri="{FF2B5EF4-FFF2-40B4-BE49-F238E27FC236}">
                <a16:creationId xmlns:a16="http://schemas.microsoft.com/office/drawing/2014/main" id="{066F36B0-F891-4B90-8DDA-CB96CA058DE7}"/>
              </a:ext>
            </a:extLst>
          </p:cNvPr>
          <p:cNvSpPr>
            <a:spLocks noGrp="1"/>
          </p:cNvSpPr>
          <p:nvPr>
            <p:ph type="body" idx="39"/>
          </p:nvPr>
        </p:nvSpPr>
        <p:spPr/>
        <p:txBody>
          <a:bodyPr/>
          <a:lstStyle/>
          <a:p>
            <a:endParaRPr/>
          </a:p>
        </p:txBody>
      </p:sp>
      <p:sp>
        <p:nvSpPr>
          <p:cNvPr id="83" name="Text Placeholder 82">
            <a:extLst>
              <a:ext uri="{FF2B5EF4-FFF2-40B4-BE49-F238E27FC236}">
                <a16:creationId xmlns:a16="http://schemas.microsoft.com/office/drawing/2014/main" id="{C793024C-A9A9-4A60-94C7-033B1E74B6E3}"/>
              </a:ext>
            </a:extLst>
          </p:cNvPr>
          <p:cNvSpPr>
            <a:spLocks noGrp="1"/>
          </p:cNvSpPr>
          <p:nvPr>
            <p:ph type="body" idx="40"/>
          </p:nvPr>
        </p:nvSpPr>
        <p:spPr/>
        <p:txBody>
          <a:bodyPr/>
          <a:lstStyle/>
          <a:p>
            <a:endParaRPr/>
          </a:p>
        </p:txBody>
      </p:sp>
      <p:sp>
        <p:nvSpPr>
          <p:cNvPr id="63" name="Rectangle 62">
            <a:extLst>
              <a:ext uri="{FF2B5EF4-FFF2-40B4-BE49-F238E27FC236}">
                <a16:creationId xmlns:a16="http://schemas.microsoft.com/office/drawing/2014/main" id="{DADACC7C-221E-416A-85DF-84129768A05E}"/>
              </a:ext>
            </a:extLst>
          </p:cNvPr>
          <p:cNvSpPr>
            <a:spLocks noGrp="1"/>
          </p:cNvSpPr>
          <p:nvPr/>
        </p:nvSpPr>
        <p:spPr>
          <a:xfrm>
            <a:off x="247650" y="6457891"/>
            <a:ext cx="9410700" cy="415498"/>
          </a:xfrm>
          <a:prstGeom prst="rect">
            <a:avLst/>
          </a:prstGeom>
        </p:spPr>
        <p:txBody>
          <a:bodyPr wrap="square">
            <a:spAutoFit/>
          </a:bodyPr>
          <a:lstStyle/>
          <a:p>
            <a:r>
              <a:rPr sz="700" b="0" i="0">
                <a:solidFill>
                  <a:srgbClr val="808080"/>
                </a:solidFill>
                <a:latin typeface="Arial"/>
                <a:ea typeface="Arial"/>
                <a:cs typeface="Arial"/>
              </a:rPr>
              <a:t>Designed by: </a:t>
            </a:r>
            <a:r>
              <a:rPr sz="700">
                <a:solidFill>
                  <a:srgbClr val="808080"/>
                </a:solidFill>
                <a:latin typeface="Arial"/>
                <a:ea typeface="Arial"/>
                <a:cs typeface="Arial"/>
              </a:rPr>
              <a:t>Peter J. Thomson, based on the work of Steve Blank, Clayton Christensen, Seth Godin, Yves Pigneur and Alex Osterwalder. (</a:t>
            </a:r>
            <a:r>
              <a:rPr sz="700">
                <a:solidFill>
                  <a:srgbClr val="808080"/>
                </a:solidFill>
                <a:latin typeface="Arial"/>
                <a:ea typeface="Arial"/>
                <a:cs typeface="Arial"/>
                <a:hlinkClick r:id="rId3"/>
              </a:rPr>
              <a:t>https://www.strategyzer.com/canvas/value-proposition-canvas</a:t>
            </a:r>
            <a:r>
              <a:rPr sz="700">
                <a:solidFill>
                  <a:srgbClr val="808080"/>
                </a:solidFill>
                <a:latin typeface="Arial"/>
                <a:ea typeface="Arial"/>
                <a:cs typeface="Arial"/>
              </a:rPr>
              <a:t>). PowerPoint implementation by: Neos Chronos Limited </a:t>
            </a:r>
            <a:r>
              <a:rPr sz="700">
                <a:latin typeface="Arial"/>
                <a:ea typeface="Arial"/>
                <a:cs typeface="Arial"/>
              </a:rPr>
              <a:t>(</a:t>
            </a:r>
            <a:r>
              <a:rPr sz="700">
                <a:latin typeface="Arial"/>
                <a:ea typeface="Arial"/>
                <a:cs typeface="Arial"/>
                <a:hlinkClick r:id="rId4"/>
              </a:rPr>
              <a:t>https://neoschronos.com</a:t>
            </a:r>
            <a:r>
              <a:rPr sz="700">
                <a:latin typeface="Arial"/>
                <a:ea typeface="Arial"/>
                <a:cs typeface="Arial"/>
              </a:rPr>
              <a:t>). </a:t>
            </a:r>
            <a:r>
              <a:rPr sz="700">
                <a:solidFill>
                  <a:srgbClr val="808080"/>
                </a:solidFill>
                <a:latin typeface="Arial"/>
                <a:ea typeface="Arial"/>
                <a:cs typeface="Arial"/>
              </a:rPr>
              <a:t>License: </a:t>
            </a:r>
            <a:r>
              <a:rPr sz="700">
                <a:latin typeface="Arial"/>
                <a:ea typeface="Arial"/>
                <a:cs typeface="Arial"/>
                <a:hlinkClick r:id="rId5"/>
              </a:rPr>
              <a:t>CC BY-SA 3.0</a:t>
            </a:r>
            <a:endParaRPr sz="700">
              <a:solidFill>
                <a:srgbClr val="808080"/>
              </a:solidFill>
              <a:latin typeface="Arial"/>
              <a:ea typeface="Arial"/>
              <a:cs typeface="Arial"/>
            </a:endParaRPr>
          </a:p>
          <a:p>
            <a:endParaRPr sz="700">
              <a:latin typeface="Arial"/>
              <a:ea typeface="Arial"/>
              <a:cs typeface="Arial"/>
            </a:endParaRPr>
          </a:p>
        </p:txBody>
      </p:sp>
    </p:spTree>
    <p:extLst>
      <p:ext uri="{BB962C8B-B14F-4D97-AF65-F5344CB8AC3E}">
        <p14:creationId xmlns:p14="http://schemas.microsoft.com/office/powerpoint/2010/main" val="3281187539"/>
      </p:ext>
    </p:extLst>
  </p:cSld>
  <p:clrMapOvr>
    <a:masterClrMapping/>
  </p:clrMapOvr>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os Chron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os Chron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345</TotalTime>
  <Words>562</Words>
  <Application>Microsoft Macintosh PowerPoint</Application>
  <PresentationFormat>A4 Paper (210x297 mm)</PresentationFormat>
  <Paragraphs>15</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del Canvas de Propuesta de Valor (PPTX)</dc:title>
  <dc:subject>Canvas de Propuesta de Valor</dc:subject>
  <dc:creator>Thomas Papanikolaou</dc:creator>
  <cp:keywords>Value Proposition Canvas, Canvas de Propuesta de Valor, plantilla, PowerPoint, pptx, español, gratis</cp:keywords>
  <dc:description>El Canvas de Propuesta de Valor de Peter J. Thomson, basado en el trabajo de Steve Blank, Clayton Christensen, Seth Godin, Yves Pigneur y Alex Osterwalder. Esta obra se distribuye bajo la licencia Creative Commons Atribución-CompartirIgual 3.0 Unported.</dc:description>
  <cp:lastModifiedBy>Dr. Thomas Papanikolaou</cp:lastModifiedBy>
  <cp:revision>73</cp:revision>
  <cp:lastPrinted>2019-04-01T19:25:48Z</cp:lastPrinted>
  <dcterms:created xsi:type="dcterms:W3CDTF">2019-04-01T16:49:19Z</dcterms:created>
  <dcterms:modified xsi:type="dcterms:W3CDTF">2026-09-02T07:01:17Z</dcterms:modified>
  <cp:category>Plantilla de PowerPoint PPTX</cp:category>
</cp:coreProperties>
</file>