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49494"/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77" autoAdjust="0"/>
    <p:restoredTop sz="99472" autoAdjust="0"/>
  </p:normalViewPr>
  <p:slideViewPr>
    <p:cSldViewPr snapToObjects="1">
      <p:cViewPr varScale="1">
        <p:scale>
          <a:sx n="139" d="100"/>
          <a:sy n="139" d="100"/>
        </p:scale>
        <p:origin x="1048" y="16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Model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09424" y="1149000"/>
            <a:ext cx="1754326" cy="3346562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800" b="0" i="0" baseline="0"/>
            </a:lvl1pPr>
          </a:lstStyle>
          <a:p>
            <a:pPr lvl="0"/>
            <a:r>
              <a:rPr lang="pt-PT" noProof="0" dirty="0"/>
              <a:t>Quem são nossos Parceiros Chave? Quem são nossos principais fornecedores? Quais Recursos Chave estamos adquirindo dos parceiros? Quais Atividades Chave os parceiros realizam?</a:t>
            </a:r>
            <a:br>
              <a:rPr lang="pt-PT" noProof="0" dirty="0"/>
            </a:br>
            <a:br>
              <a:rPr lang="pt-PT" noProof="0" dirty="0"/>
            </a:br>
            <a:r>
              <a:rPr lang="pt-PT" noProof="0" dirty="0"/>
              <a:t>MOTIVAÇÕES PARA PARCERIAS: Otimização e economia, Redução de risco e incerteza, Aquisição de recursos e atividades específicas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85335" y="1149000"/>
            <a:ext cx="1754326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800" baseline="0"/>
            </a:lvl1pPr>
          </a:lstStyle>
          <a:p>
            <a:pPr lvl="0"/>
            <a:r>
              <a:rPr lang="pt-PT" noProof="0" dirty="0"/>
              <a:t>Quais Atividades Chave nossas Propostas de Valor exigem? Nossos Canais de Distribuição? Relacionamento com Clientes? Fontes de Receita?</a:t>
            </a:r>
            <a:br>
              <a:rPr lang="pt-PT" noProof="0" dirty="0"/>
            </a:br>
            <a:br>
              <a:rPr lang="pt-PT" noProof="0" dirty="0"/>
            </a:br>
            <a:r>
              <a:rPr lang="pt-PT" noProof="0" dirty="0"/>
              <a:t>CATEGORIAS:</a:t>
            </a:r>
            <a:br>
              <a:rPr lang="pt-PT" noProof="0" dirty="0"/>
            </a:br>
            <a:r>
              <a:rPr lang="pt-PT" noProof="0" dirty="0"/>
              <a:t>Produção, Resolução de Problemas, Plataforma/Rede 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067689" y="1148999"/>
            <a:ext cx="1754326" cy="3346562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800" baseline="0"/>
            </a:lvl1pPr>
          </a:lstStyle>
          <a:p>
            <a:pPr lvl="0"/>
            <a:r>
              <a:rPr lang="pt-PT" noProof="0" dirty="0"/>
              <a:t>Que valor entregamos ao cliente? Qual dos problemas do nosso cliente estamos ajudando a resolver? Quais pacotes de produtos e serviços estamos oferecendo para cada Segmento de Cliente? Quais necessidades dos clientes estamos satisfazendo?</a:t>
            </a:r>
            <a:br>
              <a:rPr lang="pt-PT" noProof="0" dirty="0"/>
            </a:br>
            <a:br>
              <a:rPr lang="pt-PT" noProof="0" dirty="0"/>
            </a:br>
            <a:r>
              <a:rPr lang="pt-PT" noProof="0" dirty="0"/>
              <a:t>CARACTERÍSTICAS: Novidade, Desempenho, Personalização, “Fazer o Trabalho”, Design, Marca/Status, Preço, Redução de Custos, Redução de Risco, Acessibilidade, Conveniência/Usabilidade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948526" y="1148999"/>
            <a:ext cx="1754326" cy="1437068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800" baseline="0"/>
            </a:lvl1pPr>
          </a:lstStyle>
          <a:p>
            <a:pPr lvl="0"/>
            <a:r>
              <a:rPr lang="pt-PT" noProof="0" dirty="0"/>
              <a:t>Que tipo de relacionamento cada Segmento de Cliente espera que estabeleçamos e mantenhamos com eles? Quais relacionamentos já estabelecemos? Como eles estão integrados com o restante do nosso modelo de negócios? Qual é o custo deles?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7835806" y="1148999"/>
            <a:ext cx="1754326" cy="3346562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800" baseline="0"/>
            </a:lvl1pPr>
          </a:lstStyle>
          <a:p>
            <a:pPr lvl="0"/>
            <a:r>
              <a:rPr lang="pt-PT" noProof="0" dirty="0"/>
              <a:t>Para quem estamos criando valor? Quem são nossos clientes mais importantes? Nossa base de clientes é um Mercado de Massa, Mercado de Nicho, Segmentado, Diversificado ou Plataforma Multilateral?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2196704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800" baseline="0"/>
            </a:lvl1pPr>
          </a:lstStyle>
          <a:p>
            <a:pPr lvl="0"/>
            <a:r>
              <a:rPr lang="pt-PT" noProof="0" dirty="0"/>
              <a:t>Quais Recursos Chave nossas Propostas de Valor exigem? Nossos Canais de Distribuição? Relacionamento com Clientes? Fontes de Receita?</a:t>
            </a:r>
            <a:br>
              <a:rPr lang="pt-PT" noProof="0" dirty="0"/>
            </a:br>
            <a:br>
              <a:rPr lang="pt-PT" noProof="0" dirty="0"/>
            </a:br>
            <a:r>
              <a:rPr lang="pt-PT" noProof="0" dirty="0"/>
              <a:t>TIPOS DE RECURSOS: Físicos, Intelectuais (marca, patentes, direitos autorais, dados), Humanos, Financeiros 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5952078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800" baseline="0"/>
            </a:lvl1pPr>
          </a:lstStyle>
          <a:p>
            <a:pPr lvl="0"/>
            <a:r>
              <a:rPr lang="pt-PT" noProof="0" dirty="0"/>
              <a:t>Por quais Canais nossos Segmentos de Clientes desejam ser alcançados? Como estamos alcançando-os agora? Como nossos Canais estão integrados? Quais funcionam melhor? Quais são mais eficientes em termos de custo? Como estamos integrando-os às rotinas dos clientes?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0" hasCustomPrompt="1"/>
          </p:nvPr>
        </p:nvSpPr>
        <p:spPr>
          <a:xfrm>
            <a:off x="309424" y="4876800"/>
            <a:ext cx="4561026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800" baseline="0"/>
            </a:lvl1pPr>
          </a:lstStyle>
          <a:p>
            <a:pPr lvl="0"/>
            <a:r>
              <a:rPr lang="pt-PT" noProof="0" dirty="0"/>
              <a:t>Quais são os custos mais importantes inerentes ao nosso modelo de negócios? Quais Recursos Chave são mais caros? Quais Atividades Chave são mais caras?</a:t>
            </a:r>
            <a:br>
              <a:rPr lang="pt-PT" noProof="0" dirty="0"/>
            </a:br>
            <a:br>
              <a:rPr lang="pt-PT" noProof="0" dirty="0"/>
            </a:br>
            <a:r>
              <a:rPr lang="pt-PT" noProof="0" dirty="0"/>
              <a:t>SEU NEGÓCIO É MAIS: Orientado para Custos (estrutura de custos mais enxuta, proposição de valor de baixo preço, máxima automação, terceirização extensiva), Orientado para Valor (focado na criação de valor, proposição de valor premium).</a:t>
            </a:r>
            <a:br>
              <a:rPr lang="pt-PT" noProof="0" dirty="0"/>
            </a:br>
            <a:br>
              <a:rPr lang="pt-PT" noProof="0" dirty="0"/>
            </a:br>
            <a:r>
              <a:rPr lang="pt-PT" noProof="0" dirty="0"/>
              <a:t>CARACTERÍSTICAS DE EXEMPLO: Custos Fixos (salários, aluguéis, utilidades), Custos Variáveis, Economias de escala, Economias de escopo</a:t>
            </a:r>
          </a:p>
          <a:p>
            <a:pPr lvl="0"/>
            <a:endParaRPr lang="pt-PT" noProof="0" dirty="0" err="1"/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5056350" y="4876800"/>
            <a:ext cx="4533783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800" baseline="0"/>
            </a:lvl1pPr>
          </a:lstStyle>
          <a:p>
            <a:pPr lvl="0"/>
            <a:r>
              <a:rPr lang="pt-PT" noProof="0" dirty="0"/>
              <a:t>Por qual valor nossos clientes estão realmente dispostos a pagar? Pelo que eles pagam atualmente? Como estão pagando atualmente? Como prefeririam pagar? Quanto cada Fonte de Receita contribui para a receita total?</a:t>
            </a:r>
            <a:br>
              <a:rPr lang="pt-PT" noProof="0" dirty="0"/>
            </a:br>
            <a:br>
              <a:rPr lang="pt-PT" noProof="0" dirty="0"/>
            </a:br>
            <a:r>
              <a:rPr lang="pt-PT" noProof="0" dirty="0"/>
              <a:t>TIPOS: Venda de ativos, Taxa de uso, Taxas de assinatura, Empréstimo/Aluguel/Leasing, Licenciamento, Taxas de corretagem, Publicidade</a:t>
            </a:r>
            <a:br>
              <a:rPr lang="pt-PT" noProof="0" dirty="0"/>
            </a:br>
            <a:r>
              <a:rPr lang="pt-PT" noProof="0" dirty="0"/>
              <a:t>PREÇOS FIXOS: Preço de tabela, Dependente das características do produto, Dependente do segmento de cliente, Dependente do volume</a:t>
            </a:r>
            <a:br>
              <a:rPr lang="pt-PT" noProof="0" dirty="0"/>
            </a:br>
            <a:r>
              <a:rPr lang="pt-PT" noProof="0" dirty="0"/>
              <a:t>PREÇOS DINÂMICOS: Negociação (barganha), Gestão de rendimento, Mercado em tempo real</a:t>
            </a:r>
          </a:p>
          <a:p>
            <a:pPr lvl="0"/>
            <a:endParaRPr lang="pt-PT" noProof="0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3962400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pt-PT" noProof="0"/>
              <a:t>Empressa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5685201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pt-PT" noProof="0"/>
              <a:t>Nome1, Nome2, …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7759700" y="381000"/>
            <a:ext cx="11557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pt-PT" noProof="0"/>
              <a:t>DD/MM/AAAA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9245600" y="381000"/>
            <a:ext cx="4127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pt-PT" noProof="0"/>
              <a:t>X.Y</a:t>
            </a:r>
          </a:p>
        </p:txBody>
      </p:sp>
    </p:spTree>
    <p:extLst>
      <p:ext uri="{BB962C8B-B14F-4D97-AF65-F5344CB8AC3E}">
        <p14:creationId xmlns:p14="http://schemas.microsoft.com/office/powerpoint/2010/main" val="375517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244318" y="762000"/>
            <a:ext cx="9405865" cy="56388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47650" y="304800"/>
            <a:ext cx="2571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noProof="0">
                <a:latin typeface="Arial"/>
                <a:cs typeface="Arial"/>
              </a:rPr>
              <a:t>Business Model Canvas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3861505" y="184570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700" b="0" i="1" noProof="0" dirty="0">
                <a:latin typeface="Arial"/>
                <a:cs typeface="Arial"/>
              </a:rPr>
              <a:t>Projetado para: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585882" y="180946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700" b="0" i="1" noProof="0" dirty="0">
                <a:latin typeface="Arial"/>
                <a:cs typeface="Arial"/>
              </a:rPr>
              <a:t>Projetado por: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664579" y="180946"/>
            <a:ext cx="1214131" cy="203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700" b="0" i="1" noProof="0" dirty="0">
                <a:latin typeface="Arial"/>
                <a:cs typeface="Arial"/>
              </a:rPr>
              <a:t>Data: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9142085" y="180946"/>
            <a:ext cx="620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700" b="0" i="1" noProof="0" dirty="0">
                <a:latin typeface="Arial"/>
                <a:cs typeface="Arial"/>
              </a:rPr>
              <a:t>Versão: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44318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1000" b="1" noProof="0">
                <a:latin typeface="Arial"/>
                <a:cs typeface="Arial"/>
              </a:rPr>
              <a:t>Parceiros Chave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44318" y="457200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1000" b="1" noProof="0">
                <a:latin typeface="Arial"/>
                <a:cs typeface="Arial"/>
              </a:rPr>
              <a:t>Estrutura de Custos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2124850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1000" b="1" noProof="0">
                <a:latin typeface="Arial"/>
                <a:cs typeface="Arial"/>
              </a:rPr>
              <a:t>Atividades Chave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24850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1000" b="1" noProof="0">
                <a:latin typeface="Arial"/>
                <a:cs typeface="Arial"/>
              </a:rPr>
              <a:t>Recursos Chave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4026007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1000" b="1" baseline="0" noProof="0">
                <a:latin typeface="Arial"/>
                <a:cs typeface="Arial"/>
              </a:rPr>
              <a:t>Propostas de Valor</a:t>
            </a:r>
            <a:endParaRPr lang="pt-PT" sz="1000" b="1" noProof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5919324" y="783159"/>
            <a:ext cx="18391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1000" b="1" noProof="0">
                <a:latin typeface="Arial"/>
                <a:cs typeface="Arial"/>
              </a:rPr>
              <a:t>Relacionamento com Clientes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5919324" y="264384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1000" b="1" noProof="0">
                <a:latin typeface="Arial"/>
                <a:cs typeface="Arial"/>
              </a:rPr>
              <a:t>Canais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7817974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1000" b="1" noProof="0">
                <a:latin typeface="Arial"/>
                <a:cs typeface="Arial"/>
              </a:rPr>
              <a:t>Segmentos de Clientes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4973800" y="457200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1000" b="1" noProof="0">
                <a:latin typeface="Arial"/>
                <a:cs typeface="Arial"/>
              </a:rPr>
              <a:t>Fluxos de receita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44318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26" name="Rectangle 25"/>
          <p:cNvSpPr/>
          <p:nvPr userDrawn="1"/>
        </p:nvSpPr>
        <p:spPr>
          <a:xfrm>
            <a:off x="2124302" y="760851"/>
            <a:ext cx="1880532" cy="188298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27" name="Rectangle 26"/>
          <p:cNvSpPr/>
          <p:nvPr userDrawn="1"/>
        </p:nvSpPr>
        <p:spPr>
          <a:xfrm>
            <a:off x="2124302" y="2643840"/>
            <a:ext cx="1880532" cy="19281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28" name="Rectangle 27"/>
          <p:cNvSpPr/>
          <p:nvPr userDrawn="1"/>
        </p:nvSpPr>
        <p:spPr>
          <a:xfrm>
            <a:off x="4004834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29" name="Rectangle 28"/>
          <p:cNvSpPr/>
          <p:nvPr userDrawn="1"/>
        </p:nvSpPr>
        <p:spPr>
          <a:xfrm>
            <a:off x="5884699" y="762000"/>
            <a:ext cx="1880532" cy="188298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30" name="Rectangle 29"/>
          <p:cNvSpPr/>
          <p:nvPr userDrawn="1"/>
        </p:nvSpPr>
        <p:spPr>
          <a:xfrm>
            <a:off x="5884699" y="2643840"/>
            <a:ext cx="1880532" cy="19281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31" name="Rectangle 30"/>
          <p:cNvSpPr/>
          <p:nvPr userDrawn="1"/>
        </p:nvSpPr>
        <p:spPr>
          <a:xfrm>
            <a:off x="7771070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32" name="Rectangle 31"/>
          <p:cNvSpPr/>
          <p:nvPr userDrawn="1"/>
        </p:nvSpPr>
        <p:spPr>
          <a:xfrm>
            <a:off x="244318" y="4580696"/>
            <a:ext cx="4714165" cy="182010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sp>
        <p:nvSpPr>
          <p:cNvPr id="33" name="Rectangle 32"/>
          <p:cNvSpPr/>
          <p:nvPr userDrawn="1"/>
        </p:nvSpPr>
        <p:spPr>
          <a:xfrm>
            <a:off x="4958483" y="4580696"/>
            <a:ext cx="4691700" cy="182010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/>
          </a:p>
        </p:txBody>
      </p:sp>
      <p:pic>
        <p:nvPicPr>
          <p:cNvPr id="34" name="Picture 13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17400" y="706985"/>
            <a:ext cx="3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14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5000" y="711863"/>
            <a:ext cx="3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16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5200" y="706985"/>
            <a:ext cx="3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17"/>
          <p:cNvPicPr>
            <a:picLocks noChangeAspect="1"/>
          </p:cNvPicPr>
          <p:nvPr userDrawn="1"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6269400" y="4495800"/>
            <a:ext cx="3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19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97600" y="706985"/>
            <a:ext cx="3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20"/>
          <p:cNvPicPr>
            <a:picLocks noChangeAspect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71600" y="706800"/>
            <a:ext cx="3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21"/>
          <p:cNvPicPr>
            <a:picLocks noChangeAspect="1"/>
          </p:cNvPicPr>
          <p:nvPr userDrawn="1"/>
        </p:nvPicPr>
        <p:blipFill>
          <a:blip r:embed="rId9" cstate="print"/>
          <a:srcRect t="8025" r="6839"/>
          <a:stretch>
            <a:fillRect/>
          </a:stretch>
        </p:blipFill>
        <p:spPr bwMode="auto">
          <a:xfrm>
            <a:off x="1676400" y="4495800"/>
            <a:ext cx="3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15"/>
          <p:cNvPicPr>
            <a:picLocks noChangeAspect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498000" y="2590800"/>
            <a:ext cx="3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18"/>
          <p:cNvPicPr>
            <a:picLocks noChangeAspect="1"/>
          </p:cNvPicPr>
          <p:nvPr userDrawn="1"/>
        </p:nvPicPr>
        <p:blipFill>
          <a:blip r:embed="rId11" cstate="print"/>
          <a:srcRect b="6728"/>
          <a:stretch>
            <a:fillRect/>
          </a:stretch>
        </p:blipFill>
        <p:spPr bwMode="auto">
          <a:xfrm>
            <a:off x="3297600" y="2590800"/>
            <a:ext cx="3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181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://www.businessmodelgeneration.com/canvas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://www.businessmodelgeneration.com/canvas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Placeholder 4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PT">
                <a:solidFill>
                  <a:srgbClr val="949494"/>
                </a:solidFill>
                <a:latin typeface="Arial" charset="0"/>
              </a:rPr>
              <a:t>Quem são nossos Parceiros Chave? Quem são nossos principais fornecedores? Quais Recursos Chave estamos adquirindo dos parceiros? Quais Atividades Chave os parceiros realizam?</a:t>
            </a:r>
          </a:p>
          <a:p>
            <a:endParaRPr lang="pt-PT">
              <a:solidFill>
                <a:srgbClr val="949494"/>
              </a:solidFill>
              <a:latin typeface="Arial" charset="0"/>
            </a:endParaRPr>
          </a:p>
          <a:p>
            <a:r>
              <a:rPr lang="pt-PT">
                <a:solidFill>
                  <a:srgbClr val="949494"/>
                </a:solidFill>
                <a:latin typeface="Arial" charset="0"/>
              </a:rPr>
              <a:t>MOTIVAÇÕES PARA PARCERIAS: Otimização e economia, Redução de risco e incerteza, Aquisição de recursos e atividades específicas</a:t>
            </a:r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PT">
                <a:solidFill>
                  <a:schemeClr val="tx2">
                    <a:lumMod val="50000"/>
                    <a:lumOff val="50000"/>
                  </a:schemeClr>
                </a:solidFill>
                <a:latin typeface="Arial" charset="0"/>
              </a:rPr>
              <a:t>Quais Atividades Chave nossas Propostas de Valor exigem? Nossos Canais de Distribuição? Relacionamento com Clientes? Fontes de Receita?</a:t>
            </a:r>
          </a:p>
          <a:p>
            <a:endParaRPr lang="pt-PT">
              <a:solidFill>
                <a:schemeClr val="tx2">
                  <a:lumMod val="50000"/>
                  <a:lumOff val="50000"/>
                </a:schemeClr>
              </a:solidFill>
              <a:latin typeface="Arial" charset="0"/>
            </a:endParaRPr>
          </a:p>
          <a:p>
            <a:r>
              <a:rPr lang="pt-PT">
                <a:solidFill>
                  <a:schemeClr val="tx2">
                    <a:lumMod val="50000"/>
                    <a:lumOff val="50000"/>
                  </a:schemeClr>
                </a:solidFill>
                <a:latin typeface="Arial" charset="0"/>
              </a:rPr>
              <a:t>CATEGORIAS:</a:t>
            </a:r>
          </a:p>
          <a:p>
            <a:r>
              <a:rPr lang="pt-PT">
                <a:solidFill>
                  <a:schemeClr val="tx2">
                    <a:lumMod val="50000"/>
                    <a:lumOff val="50000"/>
                  </a:schemeClr>
                </a:solidFill>
                <a:latin typeface="Arial" charset="0"/>
              </a:rPr>
              <a:t>Produção, Resolução de Problemas, Plataforma/Rede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pt-PT">
                <a:solidFill>
                  <a:srgbClr val="949494"/>
                </a:solidFill>
              </a:rPr>
              <a:t>Que valor entregamos ao cliente? Qual dos problemas do nosso cliente estamos ajudando a resolver? Quais pacotes de produtos e serviços estamos oferecendo para cada Segmento de Cliente? Quais necessidades dos clientes estamos satisfazendo?</a:t>
            </a:r>
          </a:p>
          <a:p>
            <a:endParaRPr lang="pt-PT">
              <a:solidFill>
                <a:srgbClr val="949494"/>
              </a:solidFill>
            </a:endParaRPr>
          </a:p>
          <a:p>
            <a:r>
              <a:rPr lang="pt-PT">
                <a:solidFill>
                  <a:srgbClr val="949494"/>
                </a:solidFill>
              </a:rPr>
              <a:t>CARACTERÍSTICAS: Novidade, Desempenho, Personalização, “Fazer o Trabalho”, Design, Marca/Status, Preço, Redução de Custos, Redução de Risco, Acessibilidade, Conveniência/Usabilidade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PT">
                <a:solidFill>
                  <a:srgbClr val="949494"/>
                </a:solidFill>
              </a:rPr>
              <a:t>Que tipo de relacionamento cada Segmento de Cliente espera que estabeleçamos e mantenhamos com eles? Quais relacionamentos já estabelecemos? Como eles estão integrados com o restante do nosso modelo de negócios? Qual é o custo deles?</a:t>
            </a:r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t-PT" dirty="0">
                <a:solidFill>
                  <a:schemeClr val="tx2">
                    <a:lumMod val="50000"/>
                    <a:lumOff val="50000"/>
                  </a:schemeClr>
                </a:solidFill>
                <a:latin typeface="Arial" charset="0"/>
              </a:rPr>
              <a:t>Para quem estamos criando valor? Quem são nossos clientes mais importantes? Nossa base de clientes é um Mercado de Massa, Mercado de Nicho, Segmentado, Diversificado ou Plataforma Multilateral?</a:t>
            </a:r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>
                <a:solidFill>
                  <a:srgbClr val="949494"/>
                </a:solidFill>
              </a:rPr>
              <a:t>Quais Recursos Chave nossas Propostas de Valor exigem? Nossos Canais de Distribuição? Relacionamento com Clientes? Fontes de Receita?</a:t>
            </a:r>
          </a:p>
          <a:p>
            <a:endParaRPr lang="pt-PT">
              <a:solidFill>
                <a:srgbClr val="949494"/>
              </a:solidFill>
            </a:endParaRPr>
          </a:p>
          <a:p>
            <a:r>
              <a:rPr lang="pt-PT">
                <a:solidFill>
                  <a:srgbClr val="949494"/>
                </a:solidFill>
              </a:rPr>
              <a:t>TIPOS DE RECURSOS: Físicos, Intelectuais (marca, patentes, direitos autorais, dados), Humanos, Financeiros </a:t>
            </a:r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pt-PT">
                <a:solidFill>
                  <a:srgbClr val="949494"/>
                </a:solidFill>
              </a:rPr>
              <a:t>Por quais Canais nossos Segmentos de Clientes desejam ser alcançados? Como estamos alcançando-os agora? Como nossos Canais estão integrados? Quais funcionam melhor? Quais são mais eficientes em termos de custo? Como estamos integrando-os às rotinas dos clientes?</a:t>
            </a:r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pt-PT" dirty="0">
                <a:solidFill>
                  <a:schemeClr val="tx2">
                    <a:lumMod val="50000"/>
                    <a:lumOff val="50000"/>
                  </a:schemeClr>
                </a:solidFill>
                <a:latin typeface="Arial" charset="0"/>
              </a:rPr>
              <a:t>Quais são os custos mais importantes inerentes ao nosso modelo de negócios? Quais Recursos Chave são mais caros? Quais Atividades Chave são mais caras?</a:t>
            </a:r>
          </a:p>
          <a:p>
            <a:endParaRPr lang="pt-PT" dirty="0">
              <a:solidFill>
                <a:schemeClr val="tx2">
                  <a:lumMod val="50000"/>
                  <a:lumOff val="50000"/>
                </a:schemeClr>
              </a:solidFill>
              <a:latin typeface="Arial" charset="0"/>
            </a:endParaRPr>
          </a:p>
          <a:p>
            <a:r>
              <a:rPr lang="pt-PT" dirty="0">
                <a:solidFill>
                  <a:schemeClr val="tx2">
                    <a:lumMod val="50000"/>
                    <a:lumOff val="50000"/>
                  </a:schemeClr>
                </a:solidFill>
                <a:latin typeface="Arial" charset="0"/>
              </a:rPr>
              <a:t>SEU NEGÓCIO É MAIS: Orientado para Custos (estrutura de custos mais enxuta, proposição de valor de baixo preço, máxima automação, terceirização extensiva), Orientado para Valor (focado na criação de valor, proposição de valor premium).</a:t>
            </a:r>
          </a:p>
          <a:p>
            <a:endParaRPr lang="pt-PT" dirty="0">
              <a:solidFill>
                <a:schemeClr val="tx2">
                  <a:lumMod val="50000"/>
                  <a:lumOff val="50000"/>
                </a:schemeClr>
              </a:solidFill>
              <a:latin typeface="Arial" charset="0"/>
            </a:endParaRPr>
          </a:p>
          <a:p>
            <a:r>
              <a:rPr lang="pt-PT" dirty="0">
                <a:solidFill>
                  <a:schemeClr val="tx2">
                    <a:lumMod val="50000"/>
                    <a:lumOff val="50000"/>
                  </a:schemeClr>
                </a:solidFill>
                <a:latin typeface="Arial" charset="0"/>
              </a:rPr>
              <a:t>CARACTERÍSTICAS DE EXEMPLO: Custos Fixos (salários, aluguéis, utilidades), Custos Variáveis, Economias de escala, Economias de escopo</a:t>
            </a:r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pt-PT" dirty="0">
                <a:solidFill>
                  <a:schemeClr val="tx2">
                    <a:lumMod val="50000"/>
                    <a:lumOff val="50000"/>
                  </a:schemeClr>
                </a:solidFill>
                <a:latin typeface="Arial" charset="0"/>
              </a:rPr>
              <a:t>Por qual valor nossos clientes estão realmente dispostos a pagar? Pelo que eles pagam atualmente? Como estão pagando atualmente? Como prefeririam pagar? Quanto cada Fonte de Receita contribui para a receita total?</a:t>
            </a:r>
          </a:p>
          <a:p>
            <a:endParaRPr lang="pt-PT" dirty="0">
              <a:solidFill>
                <a:schemeClr val="tx2">
                  <a:lumMod val="50000"/>
                  <a:lumOff val="50000"/>
                </a:schemeClr>
              </a:solidFill>
              <a:latin typeface="Arial" charset="0"/>
            </a:endParaRPr>
          </a:p>
          <a:p>
            <a:r>
              <a:rPr lang="pt-PT" dirty="0">
                <a:solidFill>
                  <a:schemeClr val="tx2">
                    <a:lumMod val="50000"/>
                    <a:lumOff val="50000"/>
                  </a:schemeClr>
                </a:solidFill>
                <a:latin typeface="Arial" charset="0"/>
              </a:rPr>
              <a:t>TIPOS: Venda de ativos, Taxa de uso, Taxas de assinatura, Empréstimo/Aluguel/Leasing, Licenciamento, Taxas de corretagem, Publicidade</a:t>
            </a:r>
          </a:p>
          <a:p>
            <a:r>
              <a:rPr lang="pt-PT" dirty="0">
                <a:solidFill>
                  <a:schemeClr val="tx2">
                    <a:lumMod val="50000"/>
                    <a:lumOff val="50000"/>
                  </a:schemeClr>
                </a:solidFill>
                <a:latin typeface="Arial" charset="0"/>
              </a:rPr>
              <a:t>PREÇOS FIXOS: Preço de tabela, Dependente das características do produto, Dependente do segmento de cliente, Dependente do volume</a:t>
            </a:r>
          </a:p>
          <a:p>
            <a:r>
              <a:rPr lang="pt-PT" dirty="0">
                <a:solidFill>
                  <a:schemeClr val="tx2">
                    <a:lumMod val="50000"/>
                    <a:lumOff val="50000"/>
                  </a:schemeClr>
                </a:solidFill>
                <a:latin typeface="Arial" charset="0"/>
              </a:rPr>
              <a:t>PREÇOS DINÂMICOS: Negociação (barganha), Gestão de rendimento, Mercado em tempo real</a:t>
            </a:r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pt-PT">
                <a:solidFill>
                  <a:srgbClr val="919191"/>
                </a:solidFill>
                <a:latin typeface="Arial" charset="0"/>
              </a:rPr>
              <a:t>Empressa</a:t>
            </a:r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pt-PT">
                <a:solidFill>
                  <a:srgbClr val="919191"/>
                </a:solidFill>
                <a:latin typeface="Arial" charset="0"/>
              </a:rPr>
              <a:t>Nome1, Nome2, …</a:t>
            </a:r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pt-PT">
                <a:solidFill>
                  <a:srgbClr val="919191"/>
                </a:solidFill>
                <a:latin typeface="Arial" charset="0"/>
              </a:rPr>
              <a:t>DD/MM/AAAA</a:t>
            </a:r>
          </a:p>
        </p:txBody>
      </p:sp>
      <p:sp>
        <p:nvSpPr>
          <p:cNvPr id="70" name="Text Placeholder 69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pt-PT">
                <a:solidFill>
                  <a:srgbClr val="919191"/>
                </a:solidFill>
              </a:rPr>
              <a:t>X.Y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700" b="0" i="0">
                <a:solidFill>
                  <a:srgbClr val="808080"/>
                </a:solidFill>
                <a:latin typeface="Arial"/>
                <a:ea typeface="Arial"/>
                <a:cs typeface="Arial"/>
              </a:rPr>
              <a:t>Designed by: The Business Model Foundry (</a:t>
            </a:r>
            <a:r>
              <a:rPr lang="pt-PT" sz="700" b="0" i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www.businessmodelgeneration.com/canvas</a:t>
            </a:r>
            <a:r>
              <a:rPr lang="pt-PT" sz="700" b="0" i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</a:t>
            </a:r>
            <a:r>
              <a:rPr lang="pt-PT" sz="70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by: Neos Chronos Limited </a:t>
            </a:r>
            <a:r>
              <a:rPr lang="pt-PT" sz="700">
                <a:latin typeface="Arial"/>
                <a:cs typeface="Arial"/>
              </a:rPr>
              <a:t>(</a:t>
            </a:r>
            <a:r>
              <a:rPr lang="pt-PT" sz="700">
                <a:latin typeface="Arial"/>
                <a:cs typeface="Arial"/>
                <a:hlinkClick r:id="rId3"/>
              </a:rPr>
              <a:t>https://neoschronos.com</a:t>
            </a:r>
            <a:r>
              <a:rPr lang="pt-PT" sz="700">
                <a:latin typeface="Arial"/>
                <a:cs typeface="Arial"/>
              </a:rPr>
              <a:t>). License: </a:t>
            </a:r>
            <a:r>
              <a:rPr lang="pt-PT" sz="700">
                <a:latin typeface="Arial"/>
                <a:cs typeface="Arial"/>
                <a:hlinkClick r:id="rId4"/>
              </a:rPr>
              <a:t>CC BY-SA 3.0</a:t>
            </a:r>
            <a:endParaRPr lang="pt-PT" sz="700">
              <a:latin typeface="Arial"/>
              <a:cs typeface="Arial"/>
            </a:endParaRPr>
          </a:p>
          <a:p>
            <a:endParaRPr lang="pt-PT" sz="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5410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 Placeholder 49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 dirty="0">
              <a:solidFill>
                <a:srgbClr val="919191"/>
              </a:solidFill>
              <a:latin typeface="Arial" charset="0"/>
            </a:endParaRPr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 dirty="0">
              <a:solidFill>
                <a:srgbClr val="919191"/>
              </a:solidFill>
              <a:latin typeface="Arial" charset="0"/>
            </a:endParaRPr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 dirty="0">
              <a:solidFill>
                <a:srgbClr val="919191"/>
              </a:solidFill>
              <a:latin typeface="Arial" charset="0"/>
            </a:endParaRPr>
          </a:p>
        </p:txBody>
      </p:sp>
      <p:sp>
        <p:nvSpPr>
          <p:cNvPr id="70" name="Text Placeholder 69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 dirty="0">
              <a:solidFill>
                <a:srgbClr val="91919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Designed by: The Business Model Foundry (</a:t>
            </a:r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www.businessmodelgeneration.com/canvas</a:t>
            </a:r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by: Neos Chronos Limited </a:t>
            </a:r>
            <a:r>
              <a:rPr lang="en-GB" sz="700" dirty="0">
                <a:latin typeface="Arial"/>
                <a:cs typeface="Arial"/>
              </a:rPr>
              <a:t>(</a:t>
            </a:r>
            <a:r>
              <a:rPr lang="en-GB" sz="700" dirty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>
                <a:latin typeface="Arial"/>
                <a:cs typeface="Arial"/>
              </a:rPr>
              <a:t>). License: </a:t>
            </a:r>
            <a:r>
              <a:rPr lang="mr-IN" sz="700" dirty="0">
                <a:latin typeface="Arial"/>
                <a:cs typeface="Arial"/>
                <a:hlinkClick r:id="rId4"/>
              </a:rPr>
              <a:t>CC BY-SA 3.0</a:t>
            </a:r>
            <a:endParaRPr lang="mr-IN" sz="700" dirty="0">
              <a:latin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>
              <a:solidFill>
                <a:srgbClr val="949494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>
              <a:solidFill>
                <a:srgbClr val="949494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>
              <a:solidFill>
                <a:srgbClr val="949494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>
              <a:solidFill>
                <a:srgbClr val="949494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>
              <a:solidFill>
                <a:srgbClr val="949494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 dirty="0">
              <a:solidFill>
                <a:srgbClr val="949494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 dirty="0">
              <a:solidFill>
                <a:srgbClr val="949494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>
              <a:solidFill>
                <a:srgbClr val="949494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 dirty="0">
              <a:solidFill>
                <a:srgbClr val="949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35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os Chronos">
      <a:dk1>
        <a:srgbClr val="444444"/>
      </a:dk1>
      <a:lt1>
        <a:sysClr val="window" lastClr="FFFFFF"/>
      </a:lt1>
      <a:dk2>
        <a:srgbClr val="222222"/>
      </a:dk2>
      <a:lt2>
        <a:srgbClr val="F3F3F3"/>
      </a:lt2>
      <a:accent1>
        <a:srgbClr val="669933"/>
      </a:accent1>
      <a:accent2>
        <a:srgbClr val="38BEEA"/>
      </a:accent2>
      <a:accent3>
        <a:srgbClr val="EA38C0"/>
      </a:accent3>
      <a:accent4>
        <a:srgbClr val="EABB38"/>
      </a:accent4>
      <a:accent5>
        <a:srgbClr val="788C92"/>
      </a:accent5>
      <a:accent6>
        <a:srgbClr val="EA6238"/>
      </a:accent6>
      <a:hlink>
        <a:srgbClr val="787828"/>
      </a:hlink>
      <a:folHlink>
        <a:srgbClr val="9AA2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589</Words>
  <Application>Microsoft Macintosh PowerPoint</Application>
  <PresentationFormat>A4 Paper (210x297 mm)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Manager/>
  <Company>Neos Chronos Limited</Company>
  <LinksUpToDate>false</LinksUpToDate>
  <SharedDoc>false</SharedDoc>
  <HyperlinkBase>https://neoschronos.com/assets/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em Portugues PPTX</dc:title>
  <dc:subject/>
  <dc:creator>Thomas Papanikolaou</dc:creator>
  <cp:keywords>Business Model Canvas, Template, Modelo, Powerpoint, pptx, Portugues, Free</cp:keywords>
  <dc:description>The Business Model Canvas (www.businessmodelgeneration.com/canvas). This work is licensed under the Creative Commons Attribution-Share Alike 3.0 Unported License.</dc:description>
  <cp:lastModifiedBy>Dr. Thomas Papanikolaou</cp:lastModifiedBy>
  <cp:revision>53</cp:revision>
  <cp:lastPrinted>2019-04-01T19:25:48Z</cp:lastPrinted>
  <dcterms:created xsi:type="dcterms:W3CDTF">2019-04-01T16:49:19Z</dcterms:created>
  <dcterms:modified xsi:type="dcterms:W3CDTF">2024-06-13T11:13:13Z</dcterms:modified>
  <cp:category>PowerPoint Template PPTX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er">
    <vt:lpwstr>Neos Chronos</vt:lpwstr>
  </property>
  <property fmtid="{D5CDD505-2E9C-101B-9397-08002B2CF9AE}" pid="3" name="Source">
    <vt:lpwstr>https://neoschronos.com/assets/business-model-canvas.pptx</vt:lpwstr>
  </property>
  <property fmtid="{D5CDD505-2E9C-101B-9397-08002B2CF9AE}" pid="4" name="Checked by">
    <vt:lpwstr>Thomas Papanikolaou</vt:lpwstr>
  </property>
</Properties>
</file>