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F1F1F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63" autoAdjust="0"/>
    <p:restoredTop sz="99472" autoAdjust="0"/>
  </p:normalViewPr>
  <p:slideViewPr>
    <p:cSldViewPr snapToObjects="1">
      <p:cViewPr varScale="1">
        <p:scale>
          <a:sx n="108" d="100"/>
          <a:sy n="108" d="100"/>
        </p:scale>
        <p:origin x="1384" y="184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an Canv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309424" y="1153732"/>
            <a:ext cx="1754326" cy="1443067"/>
          </a:xfrm>
          <a:prstGeom prst="rect">
            <a:avLst/>
          </a:prstGeom>
          <a:solidFill>
            <a:srgbClr val="FFFFFF"/>
          </a:solidFill>
        </p:spPr>
        <p:txBody>
          <a:bodyPr vert="horz"/>
          <a:lstStyle>
            <a:lvl1pPr marL="0" indent="0">
              <a:buNone/>
              <a:defRPr sz="900"/>
            </a:lvl1pPr>
          </a:lstStyle>
          <a:p>
            <a:pPr lvl="0"/>
            <a:r>
              <a:rPr lang="de-DE" noProof="0"/>
              <a:t>Beschreiben Sie die 1-3 größten Kundenprobleme.</a:t>
            </a:r>
          </a:p>
        </p:txBody>
      </p:sp>
      <p:sp>
        <p:nvSpPr>
          <p:cNvPr id="10" name="Text Placeholder 8"/>
          <p:cNvSpPr>
            <a:spLocks noGrp="1"/>
          </p:cNvSpPr>
          <p:nvPr>
            <p:ph type="body" sz="quarter" idx="11" hasCustomPrompt="1"/>
          </p:nvPr>
        </p:nvSpPr>
        <p:spPr>
          <a:xfrm>
            <a:off x="2185335" y="1153732"/>
            <a:ext cx="1754326" cy="1443067"/>
          </a:xfrm>
          <a:prstGeom prst="rect">
            <a:avLst/>
          </a:prstGeom>
          <a:solidFill>
            <a:srgbClr val="FFFFFF"/>
          </a:solidFill>
        </p:spPr>
        <p:txBody>
          <a:bodyPr vert="horz"/>
          <a:lstStyle>
            <a:lvl1pPr marL="0" indent="0">
              <a:buNone/>
              <a:defRPr sz="900"/>
            </a:lvl1pPr>
          </a:lstStyle>
          <a:p>
            <a:pPr lvl="0"/>
            <a:r>
              <a:rPr lang="de-DE" noProof="0"/>
              <a:t>Beschreiben Sie eine Lösung für jedes identifizierte Problem</a:t>
            </a:r>
          </a:p>
        </p:txBody>
      </p:sp>
      <p:sp>
        <p:nvSpPr>
          <p:cNvPr id="11" name="Text Placeholder 8"/>
          <p:cNvSpPr>
            <a:spLocks noGrp="1"/>
          </p:cNvSpPr>
          <p:nvPr>
            <p:ph type="body" sz="quarter" idx="12" hasCustomPrompt="1"/>
          </p:nvPr>
        </p:nvSpPr>
        <p:spPr>
          <a:xfrm>
            <a:off x="4067689" y="1153732"/>
            <a:ext cx="1754326" cy="1443067"/>
          </a:xfrm>
          <a:prstGeom prst="rect">
            <a:avLst/>
          </a:prstGeom>
          <a:solidFill>
            <a:srgbClr val="FFFFFF"/>
          </a:solidFill>
        </p:spPr>
        <p:txBody>
          <a:bodyPr vert="horz"/>
          <a:lstStyle>
            <a:lvl1pPr marL="0" indent="0">
              <a:buNone/>
              <a:defRPr lang="en-GB" sz="900" kern="1200" dirty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</a:lstStyle>
          <a:p>
            <a:pPr lvl="0"/>
            <a:r>
              <a:rPr lang="de-DE" noProof="0"/>
              <a:t>Eine einfache, klare und überzeugende Botschaft, die angibt, warum Sie anders sind und Ihre Lösung einen Kauf wert</a:t>
            </a:r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5948526" y="1142999"/>
            <a:ext cx="1754326" cy="1443067"/>
          </a:xfrm>
          <a:prstGeom prst="rect">
            <a:avLst/>
          </a:prstGeom>
          <a:solidFill>
            <a:srgbClr val="FFFFFF"/>
          </a:solidFill>
        </p:spPr>
        <p:txBody>
          <a:bodyPr vert="horz"/>
          <a:lstStyle>
            <a:lvl1pPr marL="0" indent="0">
              <a:buNone/>
              <a:defRPr sz="900"/>
            </a:lvl1pPr>
          </a:lstStyle>
          <a:p>
            <a:pPr lvl="0"/>
            <a:r>
              <a:rPr lang="de-DE" noProof="0"/>
              <a:t>Etwas, das nicht einfach kopiert oder gekauft werden kann</a:t>
            </a:r>
          </a:p>
        </p:txBody>
      </p:sp>
      <p:sp>
        <p:nvSpPr>
          <p:cNvPr id="13" name="Text Placeholder 8"/>
          <p:cNvSpPr>
            <a:spLocks noGrp="1"/>
          </p:cNvSpPr>
          <p:nvPr>
            <p:ph type="body" sz="quarter" idx="14" hasCustomPrompt="1"/>
          </p:nvPr>
        </p:nvSpPr>
        <p:spPr>
          <a:xfrm>
            <a:off x="7835806" y="1142999"/>
            <a:ext cx="1754326" cy="1443067"/>
          </a:xfrm>
          <a:prstGeom prst="rect">
            <a:avLst/>
          </a:prstGeom>
          <a:solidFill>
            <a:srgbClr val="FFFFFF"/>
          </a:solidFill>
        </p:spPr>
        <p:txBody>
          <a:bodyPr vert="horz"/>
          <a:lstStyle>
            <a:lvl1pPr marL="0" indent="0">
              <a:buNone/>
              <a:defRPr sz="900"/>
            </a:lvl1pPr>
          </a:lstStyle>
          <a:p>
            <a:pPr lvl="0"/>
            <a:r>
              <a:rPr lang="de-DE" noProof="0"/>
              <a:t>Listen Sie Ihre Ziel- und Nutzergruppen auf.</a:t>
            </a:r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15" hasCustomPrompt="1"/>
          </p:nvPr>
        </p:nvSpPr>
        <p:spPr>
          <a:xfrm>
            <a:off x="309424" y="2965800"/>
            <a:ext cx="1754326" cy="1530000"/>
          </a:xfrm>
          <a:prstGeom prst="rect">
            <a:avLst/>
          </a:prstGeom>
          <a:solidFill>
            <a:srgbClr val="FFFFFF"/>
          </a:solidFill>
        </p:spPr>
        <p:txBody>
          <a:bodyPr vert="horz"/>
          <a:lstStyle>
            <a:lvl1pPr marL="0" indent="0">
              <a:buNone/>
              <a:defRPr sz="900"/>
            </a:lvl1pPr>
          </a:lstStyle>
          <a:p>
            <a:pPr lvl="0"/>
            <a:r>
              <a:rPr lang="de-DE" noProof="0"/>
              <a:t>Beschreiben Sie, wie Kunden diese Probleme bisher lösen.</a:t>
            </a:r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16" hasCustomPrompt="1"/>
          </p:nvPr>
        </p:nvSpPr>
        <p:spPr>
          <a:xfrm>
            <a:off x="2196704" y="2965800"/>
            <a:ext cx="1754326" cy="1530000"/>
          </a:xfrm>
          <a:prstGeom prst="rect">
            <a:avLst/>
          </a:prstGeom>
          <a:solidFill>
            <a:srgbClr val="FFFFFF"/>
          </a:solidFill>
        </p:spPr>
        <p:txBody>
          <a:bodyPr vert="horz"/>
          <a:lstStyle>
            <a:lvl1pPr marL="0" indent="0">
              <a:buNone/>
              <a:defRPr sz="900" baseline="0"/>
            </a:lvl1pPr>
          </a:lstStyle>
          <a:p>
            <a:pPr lvl="0"/>
            <a:r>
              <a:rPr lang="de-DE" noProof="0"/>
              <a:t>Listen Sie die messbaren Zahlen auf, die zeigen, ob Ihr Business funktioniert.</a:t>
            </a:r>
          </a:p>
        </p:txBody>
      </p:sp>
      <p:sp>
        <p:nvSpPr>
          <p:cNvPr id="16" name="Text Placeholder 8"/>
          <p:cNvSpPr>
            <a:spLocks noGrp="1"/>
          </p:cNvSpPr>
          <p:nvPr>
            <p:ph type="body" sz="quarter" idx="17" hasCustomPrompt="1"/>
          </p:nvPr>
        </p:nvSpPr>
        <p:spPr>
          <a:xfrm>
            <a:off x="4072615" y="2965800"/>
            <a:ext cx="1754326" cy="1530000"/>
          </a:xfrm>
          <a:prstGeom prst="rect">
            <a:avLst/>
          </a:prstGeom>
          <a:solidFill>
            <a:srgbClr val="FFFFFF"/>
          </a:solidFill>
        </p:spPr>
        <p:txBody>
          <a:bodyPr vert="horz"/>
          <a:lstStyle>
            <a:lvl1pPr marL="0" indent="0">
              <a:buNone/>
              <a:defRPr sz="900" baseline="0"/>
            </a:lvl1pPr>
          </a:lstStyle>
          <a:p>
            <a:pPr lvl="0"/>
            <a:r>
              <a:rPr lang="de-DE" noProof="0"/>
              <a:t>Listen Sie Ihre X für Y-Analogie auf (z. B. YouTube = Flickr für Videos)</a:t>
            </a:r>
          </a:p>
          <a:p>
            <a:pPr lvl="0"/>
            <a:endParaRPr lang="de-DE" noProof="0"/>
          </a:p>
        </p:txBody>
      </p:sp>
      <p:sp>
        <p:nvSpPr>
          <p:cNvPr id="17" name="Text Placeholder 8"/>
          <p:cNvSpPr>
            <a:spLocks noGrp="1"/>
          </p:cNvSpPr>
          <p:nvPr>
            <p:ph type="body" sz="quarter" idx="18" hasCustomPrompt="1"/>
          </p:nvPr>
        </p:nvSpPr>
        <p:spPr>
          <a:xfrm>
            <a:off x="5952078" y="2965800"/>
            <a:ext cx="1754326" cy="1530000"/>
          </a:xfrm>
          <a:prstGeom prst="rect">
            <a:avLst/>
          </a:prstGeom>
          <a:solidFill>
            <a:srgbClr val="FFFFFF"/>
          </a:solidFill>
        </p:spPr>
        <p:txBody>
          <a:bodyPr vert="horz"/>
          <a:lstStyle>
            <a:lvl1pPr marL="0" indent="0">
              <a:buNone/>
              <a:defRPr sz="900"/>
            </a:lvl1pPr>
          </a:lstStyle>
          <a:p>
            <a:pPr lvl="0"/>
            <a:r>
              <a:rPr lang="de-DE" noProof="0"/>
              <a:t>Pfad zum Kunden</a:t>
            </a:r>
          </a:p>
        </p:txBody>
      </p:sp>
      <p:sp>
        <p:nvSpPr>
          <p:cNvPr id="18" name="Text Placeholder 8"/>
          <p:cNvSpPr>
            <a:spLocks noGrp="1"/>
          </p:cNvSpPr>
          <p:nvPr>
            <p:ph type="body" sz="quarter" idx="19" hasCustomPrompt="1"/>
          </p:nvPr>
        </p:nvSpPr>
        <p:spPr>
          <a:xfrm>
            <a:off x="7835806" y="2965563"/>
            <a:ext cx="1754326" cy="1530000"/>
          </a:xfrm>
          <a:prstGeom prst="rect">
            <a:avLst/>
          </a:prstGeom>
          <a:solidFill>
            <a:srgbClr val="FFFFFF"/>
          </a:solidFill>
        </p:spPr>
        <p:txBody>
          <a:bodyPr vert="horz"/>
          <a:lstStyle>
            <a:lvl1pPr marL="0" indent="0">
              <a:buNone/>
              <a:defRPr sz="900"/>
            </a:lvl1pPr>
          </a:lstStyle>
          <a:p>
            <a:pPr lvl="0"/>
            <a:r>
              <a:rPr lang="de-DE" noProof="0"/>
              <a:t>Listen Sie die Eigenschaften Ihrer idealen Kunden auf</a:t>
            </a:r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0" hasCustomPrompt="1"/>
          </p:nvPr>
        </p:nvSpPr>
        <p:spPr>
          <a:xfrm>
            <a:off x="309424" y="4876800"/>
            <a:ext cx="4561026" cy="1447800"/>
          </a:xfrm>
          <a:prstGeom prst="rect">
            <a:avLst/>
          </a:prstGeom>
          <a:solidFill>
            <a:srgbClr val="FFFFFF"/>
          </a:solidFill>
        </p:spPr>
        <p:txBody>
          <a:bodyPr vert="horz"/>
          <a:lstStyle>
            <a:lvl1pPr marL="0" indent="0">
              <a:buNone/>
              <a:defRPr sz="900" baseline="0"/>
            </a:lvl1pPr>
          </a:lstStyle>
          <a:p>
            <a:pPr lvl="0"/>
            <a:r>
              <a:rPr lang="de-DE" noProof="0"/>
              <a:t>Listen Sie Ihre festen und variablen Kosten auf.</a:t>
            </a:r>
          </a:p>
          <a:p>
            <a:pPr lvl="0"/>
            <a:r>
              <a:rPr lang="de-DE" noProof="0"/>
              <a:t>Kundenakquisitionskosten</a:t>
            </a:r>
          </a:p>
          <a:p>
            <a:pPr lvl="0"/>
            <a:r>
              <a:rPr lang="de-DE" noProof="0"/>
              <a:t>Vertriebskosten</a:t>
            </a:r>
          </a:p>
          <a:p>
            <a:pPr lvl="0"/>
            <a:r>
              <a:rPr lang="de-DE" noProof="0"/>
              <a:t>Hosting</a:t>
            </a:r>
          </a:p>
          <a:p>
            <a:pPr lvl="0"/>
            <a:r>
              <a:rPr lang="de-DE" noProof="0"/>
              <a:t>Menschen</a:t>
            </a:r>
          </a:p>
          <a:p>
            <a:pPr lvl="0"/>
            <a:r>
              <a:rPr lang="de-DE" noProof="0"/>
              <a:t>Etc.</a:t>
            </a:r>
          </a:p>
        </p:txBody>
      </p:sp>
      <p:sp>
        <p:nvSpPr>
          <p:cNvPr id="20" name="Text Placeholder 8"/>
          <p:cNvSpPr>
            <a:spLocks noGrp="1"/>
          </p:cNvSpPr>
          <p:nvPr>
            <p:ph type="body" sz="quarter" idx="21" hasCustomPrompt="1"/>
          </p:nvPr>
        </p:nvSpPr>
        <p:spPr>
          <a:xfrm>
            <a:off x="5056350" y="4876800"/>
            <a:ext cx="4533783" cy="1447800"/>
          </a:xfrm>
          <a:prstGeom prst="rect">
            <a:avLst/>
          </a:prstGeom>
          <a:solidFill>
            <a:srgbClr val="FFFFFF"/>
          </a:solidFill>
        </p:spPr>
        <p:txBody>
          <a:bodyPr vert="horz"/>
          <a:lstStyle>
            <a:lvl1pPr marL="0" indent="0">
              <a:buNone/>
              <a:defRPr sz="900"/>
            </a:lvl1pPr>
          </a:lstStyle>
          <a:p>
            <a:pPr lvl="0"/>
            <a:r>
              <a:rPr lang="de-DE" noProof="0"/>
              <a:t>Listen Sie Ihre Einnahmequellen auf.</a:t>
            </a:r>
          </a:p>
          <a:p>
            <a:pPr lvl="0"/>
            <a:r>
              <a:rPr lang="de-DE" noProof="0"/>
              <a:t>Erlösmodell</a:t>
            </a:r>
          </a:p>
          <a:p>
            <a:pPr lvl="0"/>
            <a:r>
              <a:rPr lang="de-DE" noProof="0"/>
              <a:t>Lebenszeitwert</a:t>
            </a:r>
          </a:p>
          <a:p>
            <a:pPr lvl="0"/>
            <a:r>
              <a:rPr lang="de-DE" noProof="0"/>
              <a:t>Einnahmen</a:t>
            </a:r>
          </a:p>
          <a:p>
            <a:pPr lvl="0"/>
            <a:r>
              <a:rPr lang="de-DE" noProof="0"/>
              <a:t>Bruttomarge</a:t>
            </a:r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2" hasCustomPrompt="1"/>
          </p:nvPr>
        </p:nvSpPr>
        <p:spPr>
          <a:xfrm>
            <a:off x="3962400" y="381000"/>
            <a:ext cx="140335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vert="horz"/>
          <a:lstStyle>
            <a:lvl1pPr marL="0" indent="0">
              <a:buNone/>
              <a:defRPr sz="900" baseline="0"/>
            </a:lvl1pPr>
          </a:lstStyle>
          <a:p>
            <a:pPr lvl="0"/>
            <a:r>
              <a:rPr lang="de-DE" noProof="0"/>
              <a:t>Startup Name</a:t>
            </a:r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3" hasCustomPrompt="1"/>
          </p:nvPr>
        </p:nvSpPr>
        <p:spPr>
          <a:xfrm>
            <a:off x="5685201" y="381000"/>
            <a:ext cx="140335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vert="horz"/>
          <a:lstStyle>
            <a:lvl1pPr marL="0" indent="0">
              <a:buNone/>
              <a:defRPr sz="900"/>
            </a:lvl1pPr>
          </a:lstStyle>
          <a:p>
            <a:pPr lvl="0"/>
            <a:r>
              <a:rPr lang="de-DE" noProof="0"/>
              <a:t>Name1, Name2, …</a:t>
            </a:r>
          </a:p>
        </p:txBody>
      </p:sp>
      <p:sp>
        <p:nvSpPr>
          <p:cNvPr id="24" name="Text Placeholder 8"/>
          <p:cNvSpPr>
            <a:spLocks noGrp="1"/>
          </p:cNvSpPr>
          <p:nvPr>
            <p:ph type="body" sz="quarter" idx="24" hasCustomPrompt="1"/>
          </p:nvPr>
        </p:nvSpPr>
        <p:spPr>
          <a:xfrm>
            <a:off x="7759700" y="381000"/>
            <a:ext cx="11557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vert="horz"/>
          <a:lstStyle>
            <a:lvl1pPr marL="0" indent="0">
              <a:buNone/>
              <a:defRPr sz="900"/>
            </a:lvl1pPr>
          </a:lstStyle>
          <a:p>
            <a:pPr lvl="0"/>
            <a:r>
              <a:rPr lang="de-DE" noProof="0"/>
              <a:t>DD/MM/YYYY</a:t>
            </a:r>
          </a:p>
        </p:txBody>
      </p:sp>
      <p:sp>
        <p:nvSpPr>
          <p:cNvPr id="25" name="Text Placeholder 8"/>
          <p:cNvSpPr>
            <a:spLocks noGrp="1"/>
          </p:cNvSpPr>
          <p:nvPr>
            <p:ph type="body" sz="quarter" idx="25" hasCustomPrompt="1"/>
          </p:nvPr>
        </p:nvSpPr>
        <p:spPr>
          <a:xfrm>
            <a:off x="9245600" y="381000"/>
            <a:ext cx="41275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vert="horz"/>
          <a:lstStyle>
            <a:lvl1pPr marL="0" indent="0">
              <a:buNone/>
              <a:defRPr sz="900"/>
            </a:lvl1pPr>
          </a:lstStyle>
          <a:p>
            <a:pPr lvl="0"/>
            <a:r>
              <a:rPr lang="de-DE" noProof="0"/>
              <a:t>X.Y</a:t>
            </a:r>
          </a:p>
        </p:txBody>
      </p:sp>
    </p:spTree>
    <p:extLst>
      <p:ext uri="{BB962C8B-B14F-4D97-AF65-F5344CB8AC3E}">
        <p14:creationId xmlns:p14="http://schemas.microsoft.com/office/powerpoint/2010/main" val="37551735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1F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 userDrawn="1"/>
        </p:nvSpPr>
        <p:spPr>
          <a:xfrm>
            <a:off x="244317" y="762000"/>
            <a:ext cx="9405865" cy="5638800"/>
          </a:xfrm>
          <a:prstGeom prst="rect">
            <a:avLst/>
          </a:prstGeom>
          <a:solidFill>
            <a:srgbClr val="FFFFFF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noProof="0"/>
          </a:p>
        </p:txBody>
      </p:sp>
      <p:sp>
        <p:nvSpPr>
          <p:cNvPr id="7" name="TextBox 6"/>
          <p:cNvSpPr txBox="1"/>
          <p:nvPr userDrawn="1"/>
        </p:nvSpPr>
        <p:spPr>
          <a:xfrm>
            <a:off x="247650" y="304800"/>
            <a:ext cx="206375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noProof="0" dirty="0">
                <a:latin typeface="Arial"/>
                <a:cs typeface="Arial"/>
              </a:rPr>
              <a:t>The Lean Canvas</a:t>
            </a:r>
          </a:p>
        </p:txBody>
      </p:sp>
      <p:sp>
        <p:nvSpPr>
          <p:cNvPr id="8" name="TextBox 7"/>
          <p:cNvSpPr txBox="1"/>
          <p:nvPr userDrawn="1"/>
        </p:nvSpPr>
        <p:spPr>
          <a:xfrm>
            <a:off x="3861505" y="184570"/>
            <a:ext cx="140335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700" b="0" i="1" noProof="0">
                <a:latin typeface="Arial"/>
                <a:cs typeface="Arial"/>
              </a:rPr>
              <a:t>Entwickelt für: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5585882" y="180946"/>
            <a:ext cx="140335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700" b="0" i="1" noProof="0">
                <a:latin typeface="Arial"/>
                <a:cs typeface="Arial"/>
              </a:rPr>
              <a:t>Entwickelt von:</a:t>
            </a:r>
          </a:p>
        </p:txBody>
      </p:sp>
      <p:sp>
        <p:nvSpPr>
          <p:cNvPr id="10" name="TextBox 9"/>
          <p:cNvSpPr txBox="1"/>
          <p:nvPr userDrawn="1"/>
        </p:nvSpPr>
        <p:spPr>
          <a:xfrm>
            <a:off x="7664579" y="180946"/>
            <a:ext cx="1214131" cy="2036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700" b="0" i="1" noProof="0">
                <a:latin typeface="Arial"/>
                <a:cs typeface="Arial"/>
              </a:rPr>
              <a:t>Datum:</a:t>
            </a:r>
          </a:p>
        </p:txBody>
      </p:sp>
      <p:sp>
        <p:nvSpPr>
          <p:cNvPr id="11" name="TextBox 10"/>
          <p:cNvSpPr txBox="1"/>
          <p:nvPr userDrawn="1"/>
        </p:nvSpPr>
        <p:spPr>
          <a:xfrm>
            <a:off x="9142085" y="180946"/>
            <a:ext cx="620313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700" b="0" i="1" noProof="0">
                <a:latin typeface="Arial"/>
                <a:cs typeface="Arial"/>
              </a:rPr>
              <a:t>Version:</a:t>
            </a:r>
          </a:p>
        </p:txBody>
      </p:sp>
      <p:sp>
        <p:nvSpPr>
          <p:cNvPr id="12" name="TextBox 11"/>
          <p:cNvSpPr txBox="1"/>
          <p:nvPr userDrawn="1"/>
        </p:nvSpPr>
        <p:spPr>
          <a:xfrm>
            <a:off x="244318" y="788699"/>
            <a:ext cx="1749667" cy="2308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de-DE" sz="900" b="1" noProof="0" dirty="0">
                <a:latin typeface="Arial"/>
                <a:cs typeface="Arial"/>
              </a:rPr>
              <a:t>Problem</a:t>
            </a:r>
            <a:endParaRPr lang="de-DE" sz="1000" b="1" noProof="0" dirty="0">
              <a:latin typeface="Arial"/>
              <a:cs typeface="Arial"/>
            </a:endParaRPr>
          </a:p>
        </p:txBody>
      </p:sp>
      <p:sp>
        <p:nvSpPr>
          <p:cNvPr id="13" name="TextBox 12"/>
          <p:cNvSpPr txBox="1"/>
          <p:nvPr userDrawn="1"/>
        </p:nvSpPr>
        <p:spPr>
          <a:xfrm>
            <a:off x="244318" y="2649380"/>
            <a:ext cx="1749667" cy="2308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de-DE" sz="900" b="1" noProof="0">
                <a:latin typeface="Arial"/>
                <a:cs typeface="Arial"/>
              </a:rPr>
              <a:t>Bestehende Alternativen</a:t>
            </a:r>
          </a:p>
        </p:txBody>
      </p:sp>
      <p:sp>
        <p:nvSpPr>
          <p:cNvPr id="14" name="TextBox 13"/>
          <p:cNvSpPr txBox="1"/>
          <p:nvPr userDrawn="1"/>
        </p:nvSpPr>
        <p:spPr>
          <a:xfrm>
            <a:off x="244318" y="4572001"/>
            <a:ext cx="1749667" cy="24622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de-DE" sz="1000" b="1" noProof="0">
                <a:latin typeface="Arial"/>
                <a:cs typeface="Arial"/>
              </a:rPr>
              <a:t>Kostenstruktur</a:t>
            </a:r>
          </a:p>
        </p:txBody>
      </p:sp>
      <p:sp>
        <p:nvSpPr>
          <p:cNvPr id="15" name="TextBox 14"/>
          <p:cNvSpPr txBox="1"/>
          <p:nvPr userDrawn="1"/>
        </p:nvSpPr>
        <p:spPr>
          <a:xfrm>
            <a:off x="2124850" y="788699"/>
            <a:ext cx="1749667" cy="2308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900" b="1" noProof="0">
                <a:latin typeface="Arial"/>
                <a:cs typeface="Arial"/>
              </a:rPr>
              <a:t>Lösung</a:t>
            </a:r>
            <a:endParaRPr lang="de-DE" sz="1000" b="1" noProof="0">
              <a:latin typeface="Arial"/>
              <a:cs typeface="Arial"/>
            </a:endParaRPr>
          </a:p>
        </p:txBody>
      </p:sp>
      <p:sp>
        <p:nvSpPr>
          <p:cNvPr id="16" name="TextBox 15"/>
          <p:cNvSpPr txBox="1"/>
          <p:nvPr userDrawn="1"/>
        </p:nvSpPr>
        <p:spPr>
          <a:xfrm>
            <a:off x="2124850" y="2649380"/>
            <a:ext cx="1749667" cy="2308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de-DE" sz="900" b="1" noProof="0">
                <a:latin typeface="Arial"/>
                <a:cs typeface="Arial"/>
              </a:rPr>
              <a:t>Schlüsselmetriken</a:t>
            </a:r>
          </a:p>
        </p:txBody>
      </p:sp>
      <p:sp>
        <p:nvSpPr>
          <p:cNvPr id="17" name="TextBox 16"/>
          <p:cNvSpPr txBox="1"/>
          <p:nvPr userDrawn="1"/>
        </p:nvSpPr>
        <p:spPr>
          <a:xfrm>
            <a:off x="4026007" y="788699"/>
            <a:ext cx="1749667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de-DE" sz="900" b="1" noProof="0">
                <a:latin typeface="Arial"/>
                <a:cs typeface="Arial"/>
              </a:rPr>
              <a:t>Einzigartiges Wertversprechen</a:t>
            </a:r>
          </a:p>
        </p:txBody>
      </p:sp>
      <p:sp>
        <p:nvSpPr>
          <p:cNvPr id="18" name="TextBox 17"/>
          <p:cNvSpPr txBox="1"/>
          <p:nvPr userDrawn="1"/>
        </p:nvSpPr>
        <p:spPr>
          <a:xfrm>
            <a:off x="4026007" y="2649380"/>
            <a:ext cx="1749667" cy="2308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de-DE" sz="900" b="1" noProof="0">
                <a:latin typeface="Arial"/>
                <a:cs typeface="Arial"/>
              </a:rPr>
              <a:t>Kurzkonzept</a:t>
            </a:r>
          </a:p>
        </p:txBody>
      </p:sp>
      <p:sp>
        <p:nvSpPr>
          <p:cNvPr id="19" name="TextBox 18"/>
          <p:cNvSpPr txBox="1"/>
          <p:nvPr userDrawn="1"/>
        </p:nvSpPr>
        <p:spPr>
          <a:xfrm>
            <a:off x="5919324" y="783159"/>
            <a:ext cx="1749667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de-DE" sz="900" b="1" noProof="0">
                <a:latin typeface="Arial"/>
                <a:cs typeface="Arial"/>
              </a:rPr>
              <a:t>Unfairer</a:t>
            </a:r>
            <a:br>
              <a:rPr lang="de-DE" sz="900" b="1" noProof="0">
                <a:latin typeface="Arial"/>
                <a:cs typeface="Arial"/>
              </a:rPr>
            </a:br>
            <a:r>
              <a:rPr lang="de-DE" sz="900" b="1" noProof="0">
                <a:latin typeface="Arial"/>
                <a:cs typeface="Arial"/>
              </a:rPr>
              <a:t>Wettbewerbsvorteil</a:t>
            </a:r>
          </a:p>
        </p:txBody>
      </p:sp>
      <p:sp>
        <p:nvSpPr>
          <p:cNvPr id="20" name="TextBox 19"/>
          <p:cNvSpPr txBox="1"/>
          <p:nvPr userDrawn="1"/>
        </p:nvSpPr>
        <p:spPr>
          <a:xfrm>
            <a:off x="5919324" y="2643840"/>
            <a:ext cx="1749667" cy="2308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de-DE" sz="900" b="1" noProof="0" dirty="0">
                <a:latin typeface="Arial"/>
                <a:cs typeface="Arial"/>
              </a:rPr>
              <a:t>Marktkanäle</a:t>
            </a:r>
          </a:p>
        </p:txBody>
      </p:sp>
      <p:sp>
        <p:nvSpPr>
          <p:cNvPr id="21" name="TextBox 20"/>
          <p:cNvSpPr txBox="1"/>
          <p:nvPr userDrawn="1"/>
        </p:nvSpPr>
        <p:spPr>
          <a:xfrm>
            <a:off x="7817974" y="788699"/>
            <a:ext cx="1749667" cy="2308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de-DE" sz="900" b="1" noProof="0">
                <a:latin typeface="Arial"/>
                <a:cs typeface="Arial"/>
              </a:rPr>
              <a:t>Kundensegmente </a:t>
            </a:r>
            <a:endParaRPr lang="de-DE" sz="1000" b="1" noProof="0">
              <a:latin typeface="Arial"/>
              <a:cs typeface="Arial"/>
            </a:endParaRPr>
          </a:p>
        </p:txBody>
      </p:sp>
      <p:sp>
        <p:nvSpPr>
          <p:cNvPr id="22" name="TextBox 21"/>
          <p:cNvSpPr txBox="1"/>
          <p:nvPr userDrawn="1"/>
        </p:nvSpPr>
        <p:spPr>
          <a:xfrm>
            <a:off x="7817974" y="2649380"/>
            <a:ext cx="1749667" cy="2308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de-DE" sz="900" b="1" noProof="0" dirty="0">
                <a:latin typeface="Arial"/>
                <a:cs typeface="Arial"/>
              </a:rPr>
              <a:t>Frühe Anwender</a:t>
            </a:r>
          </a:p>
        </p:txBody>
      </p:sp>
      <p:sp>
        <p:nvSpPr>
          <p:cNvPr id="23" name="TextBox 22"/>
          <p:cNvSpPr txBox="1"/>
          <p:nvPr userDrawn="1"/>
        </p:nvSpPr>
        <p:spPr>
          <a:xfrm>
            <a:off x="4973800" y="4572001"/>
            <a:ext cx="1749667" cy="24622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de-DE" sz="1000" b="1" noProof="0" dirty="0">
                <a:latin typeface="Arial"/>
                <a:cs typeface="Arial"/>
              </a:rPr>
              <a:t>Einnahmequellen</a:t>
            </a:r>
          </a:p>
        </p:txBody>
      </p:sp>
      <p:sp>
        <p:nvSpPr>
          <p:cNvPr id="25" name="Rectangle 24"/>
          <p:cNvSpPr/>
          <p:nvPr userDrawn="1"/>
        </p:nvSpPr>
        <p:spPr>
          <a:xfrm>
            <a:off x="244318" y="762000"/>
            <a:ext cx="1880532" cy="3810000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noProof="0"/>
          </a:p>
        </p:txBody>
      </p:sp>
      <p:sp>
        <p:nvSpPr>
          <p:cNvPr id="26" name="Rectangle 25"/>
          <p:cNvSpPr/>
          <p:nvPr userDrawn="1"/>
        </p:nvSpPr>
        <p:spPr>
          <a:xfrm>
            <a:off x="2124302" y="760851"/>
            <a:ext cx="1880532" cy="1882988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noProof="0"/>
          </a:p>
        </p:txBody>
      </p:sp>
      <p:sp>
        <p:nvSpPr>
          <p:cNvPr id="27" name="Rectangle 26"/>
          <p:cNvSpPr/>
          <p:nvPr userDrawn="1"/>
        </p:nvSpPr>
        <p:spPr>
          <a:xfrm>
            <a:off x="2124302" y="2643840"/>
            <a:ext cx="1880532" cy="1928161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noProof="0"/>
          </a:p>
        </p:txBody>
      </p:sp>
      <p:sp>
        <p:nvSpPr>
          <p:cNvPr id="28" name="Rectangle 27"/>
          <p:cNvSpPr/>
          <p:nvPr userDrawn="1"/>
        </p:nvSpPr>
        <p:spPr>
          <a:xfrm>
            <a:off x="4004834" y="762000"/>
            <a:ext cx="1880532" cy="3810000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noProof="0"/>
          </a:p>
        </p:txBody>
      </p:sp>
      <p:sp>
        <p:nvSpPr>
          <p:cNvPr id="29" name="Rectangle 28"/>
          <p:cNvSpPr/>
          <p:nvPr userDrawn="1"/>
        </p:nvSpPr>
        <p:spPr>
          <a:xfrm>
            <a:off x="5884699" y="762000"/>
            <a:ext cx="1880532" cy="1882988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noProof="0"/>
          </a:p>
        </p:txBody>
      </p:sp>
      <p:sp>
        <p:nvSpPr>
          <p:cNvPr id="30" name="Rectangle 29"/>
          <p:cNvSpPr/>
          <p:nvPr userDrawn="1"/>
        </p:nvSpPr>
        <p:spPr>
          <a:xfrm>
            <a:off x="5884699" y="2643840"/>
            <a:ext cx="1880532" cy="1928161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noProof="0"/>
          </a:p>
        </p:txBody>
      </p:sp>
      <p:sp>
        <p:nvSpPr>
          <p:cNvPr id="31" name="Rectangle 30"/>
          <p:cNvSpPr/>
          <p:nvPr userDrawn="1"/>
        </p:nvSpPr>
        <p:spPr>
          <a:xfrm>
            <a:off x="7771070" y="762000"/>
            <a:ext cx="1880532" cy="3810000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noProof="0"/>
          </a:p>
        </p:txBody>
      </p:sp>
      <p:sp>
        <p:nvSpPr>
          <p:cNvPr id="32" name="Rectangle 31"/>
          <p:cNvSpPr/>
          <p:nvPr userDrawn="1"/>
        </p:nvSpPr>
        <p:spPr>
          <a:xfrm>
            <a:off x="244318" y="4580696"/>
            <a:ext cx="4714165" cy="1820104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noProof="0"/>
          </a:p>
        </p:txBody>
      </p:sp>
      <p:sp>
        <p:nvSpPr>
          <p:cNvPr id="33" name="Rectangle 32"/>
          <p:cNvSpPr/>
          <p:nvPr userDrawn="1"/>
        </p:nvSpPr>
        <p:spPr>
          <a:xfrm>
            <a:off x="4958483" y="4580696"/>
            <a:ext cx="4691700" cy="1820104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noProof="0"/>
          </a:p>
        </p:txBody>
      </p:sp>
      <p:pic>
        <p:nvPicPr>
          <p:cNvPr id="43" name="Picture 37" descr="channels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26313" y="2625725"/>
            <a:ext cx="288925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4" name="Picture 38" descr="cost-structure.png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5338" y="4572000"/>
            <a:ext cx="288925" cy="287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5" name="Picture 39" descr="customer-segments.png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55125" y="762000"/>
            <a:ext cx="288925" cy="287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6" name="Picture 40" descr="early-adopters.pn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55125" y="2606675"/>
            <a:ext cx="288925" cy="287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7" name="Picture 41" descr="existing-alternatives.png"/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2625725"/>
            <a:ext cx="287338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8" name="Picture 42" descr="high-level-concept.png"/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32438" y="2625725"/>
            <a:ext cx="288925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9" name="Picture 44" descr="key-metrics.png"/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2838" y="2625725"/>
            <a:ext cx="288925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0" name="Picture 45" descr="problem.png"/>
          <p:cNvPicPr>
            <a:picLocks noChangeAspect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762000"/>
            <a:ext cx="287338" cy="287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" name="Picture 46" descr="revenue-streams.png"/>
          <p:cNvPicPr>
            <a:picLocks noChangeAspect="1"/>
          </p:cNvPicPr>
          <p:nvPr userDrawn="1"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55125" y="4572000"/>
            <a:ext cx="288925" cy="287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2" name="Picture 47" descr="solution.png"/>
          <p:cNvPicPr>
            <a:picLocks noChangeAspect="1"/>
          </p:cNvPicPr>
          <p:nvPr userDrawn="1"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2838" y="768350"/>
            <a:ext cx="288925" cy="287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3" name="Picture 48" descr="unfair-advantage.png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26313" y="762000"/>
            <a:ext cx="288925" cy="287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4" name="Picture 49" descr="unique-value-proposition.png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32438" y="762000"/>
            <a:ext cx="288925" cy="287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18178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Arial"/>
          <a:ea typeface="+mj-ea"/>
          <a:cs typeface="Arial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Arial"/>
          <a:ea typeface="+mn-ea"/>
          <a:cs typeface="Arial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Arial"/>
          <a:ea typeface="+mn-ea"/>
          <a:cs typeface="Arial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Arial"/>
          <a:ea typeface="+mn-ea"/>
          <a:cs typeface="Arial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neoschronos.com" TargetMode="External"/><Relationship Id="rId2" Type="http://schemas.openxmlformats.org/officeDocument/2006/relationships/hyperlink" Target="http://www.businessmodelgeneration.com/canvas" TargetMode="Externa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creativecommons.org/licenses/by-sa/3.0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neoschronos.com" TargetMode="External"/><Relationship Id="rId2" Type="http://schemas.openxmlformats.org/officeDocument/2006/relationships/hyperlink" Target="http://www.businessmodelgeneration.com/canvas" TargetMode="Externa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creativecommons.org/licenses/by-sa/3.0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Text Placeholder 5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de-DE">
                <a:latin typeface="Arial" charset="0"/>
              </a:rPr>
              <a:t>Beschreiben Sie die 1-3 größten Kundenprobleme.</a:t>
            </a:r>
          </a:p>
        </p:txBody>
      </p:sp>
      <p:sp>
        <p:nvSpPr>
          <p:cNvPr id="54" name="Text Placeholder 53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de-DE">
                <a:latin typeface="Arial" charset="0"/>
              </a:rPr>
              <a:t>Beschreiben Sie eine Lösung für jedes identifizierte Problem</a:t>
            </a:r>
            <a:endParaRPr lang="de-DE"/>
          </a:p>
        </p:txBody>
      </p:sp>
      <p:sp>
        <p:nvSpPr>
          <p:cNvPr id="55" name="Text Placeholder 54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de-DE">
                <a:latin typeface="Arial" charset="0"/>
              </a:rPr>
              <a:t>Eine einfache, klare und überzeugende Botschaft, die angibt, warum Sie anders sind und Ihre Lösung einen Kauf wert </a:t>
            </a:r>
            <a:endParaRPr lang="de-DE"/>
          </a:p>
        </p:txBody>
      </p:sp>
      <p:sp>
        <p:nvSpPr>
          <p:cNvPr id="56" name="Text Placeholder 5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de-DE">
                <a:latin typeface="Arial" charset="0"/>
              </a:rPr>
              <a:t>Etwas, das nicht einfach kopiert oder gekauft werden kann </a:t>
            </a:r>
            <a:endParaRPr lang="de-DE"/>
          </a:p>
        </p:txBody>
      </p:sp>
      <p:sp>
        <p:nvSpPr>
          <p:cNvPr id="57" name="Text Placeholder 56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de-DE">
                <a:latin typeface="Arial" charset="0"/>
              </a:rPr>
              <a:t>Listen Sie Ihre Ziel- und Nutzergruppen auf. </a:t>
            </a:r>
            <a:endParaRPr lang="de-DE"/>
          </a:p>
        </p:txBody>
      </p:sp>
      <p:sp>
        <p:nvSpPr>
          <p:cNvPr id="58" name="Text Placeholder 57"/>
          <p:cNvSpPr>
            <a:spLocks noGrp="1"/>
          </p:cNvSpPr>
          <p:nvPr>
            <p:ph type="body" sz="quarter" idx="15"/>
          </p:nvPr>
        </p:nvSpPr>
        <p:spPr>
          <a:solidFill>
            <a:srgbClr val="FFFFFF"/>
          </a:solidFill>
        </p:spPr>
        <p:txBody>
          <a:bodyPr vert="horz"/>
          <a:lstStyle/>
          <a:p>
            <a:r>
              <a:rPr lang="de-DE">
                <a:latin typeface="Arial" charset="0"/>
              </a:rPr>
              <a:t>Beschreiben Sie, wie Kunden diese Probleme bisher lösen. </a:t>
            </a:r>
          </a:p>
        </p:txBody>
      </p:sp>
      <p:sp>
        <p:nvSpPr>
          <p:cNvPr id="59" name="Text Placeholder 58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de-DE">
                <a:latin typeface="Arial" charset="0"/>
              </a:rPr>
              <a:t>Listen Sie die messbaren Zahlen auf, die zeigen, ob Ihr Business funktioniert. </a:t>
            </a:r>
          </a:p>
        </p:txBody>
      </p:sp>
      <p:sp>
        <p:nvSpPr>
          <p:cNvPr id="60" name="Text Placeholder 59"/>
          <p:cNvSpPr>
            <a:spLocks noGrp="1"/>
          </p:cNvSpPr>
          <p:nvPr>
            <p:ph type="body" sz="quarter" idx="17"/>
          </p:nvPr>
        </p:nvSpPr>
        <p:spPr>
          <a:solidFill>
            <a:srgbClr val="FFFFFF"/>
          </a:solidFill>
        </p:spPr>
        <p:txBody>
          <a:bodyPr vert="horz"/>
          <a:lstStyle/>
          <a:p>
            <a:r>
              <a:rPr lang="de-DE"/>
              <a:t>Listen Sie Ihre X für Y-Analogie auf (z. B. YouTube = Flickr für Videos) </a:t>
            </a:r>
            <a:endParaRPr lang="de-DE">
              <a:latin typeface="Arial" charset="0"/>
            </a:endParaRPr>
          </a:p>
        </p:txBody>
      </p:sp>
      <p:sp>
        <p:nvSpPr>
          <p:cNvPr id="61" name="Text Placeholder 60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de-DE">
                <a:latin typeface="Arial" charset="0"/>
              </a:rPr>
              <a:t>Pfad zum Kunden</a:t>
            </a:r>
          </a:p>
        </p:txBody>
      </p:sp>
      <p:sp>
        <p:nvSpPr>
          <p:cNvPr id="62" name="Text Placeholder 61"/>
          <p:cNvSpPr>
            <a:spLocks noGrp="1"/>
          </p:cNvSpPr>
          <p:nvPr>
            <p:ph type="body" sz="quarter" idx="19"/>
          </p:nvPr>
        </p:nvSpPr>
        <p:spPr>
          <a:solidFill>
            <a:srgbClr val="FFFFFF"/>
          </a:solidFill>
        </p:spPr>
        <p:txBody>
          <a:bodyPr vert="horz"/>
          <a:lstStyle/>
          <a:p>
            <a:r>
              <a:rPr lang="de-DE">
                <a:latin typeface="Arial" charset="0"/>
              </a:rPr>
              <a:t>Listen Sie die Eigenschaften Ihrer idealen Kunden auf</a:t>
            </a:r>
          </a:p>
        </p:txBody>
      </p:sp>
      <p:sp>
        <p:nvSpPr>
          <p:cNvPr id="63" name="Text Placeholder 62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r>
              <a:rPr lang="de-DE">
                <a:latin typeface="Arial" charset="0"/>
              </a:rPr>
              <a:t>Listen Sie Ihre festen und variablen Kosten auf.</a:t>
            </a:r>
          </a:p>
          <a:p>
            <a:r>
              <a:rPr lang="de-DE">
                <a:latin typeface="Arial" charset="0"/>
              </a:rPr>
              <a:t>Kundenakquisitionskosten</a:t>
            </a:r>
          </a:p>
          <a:p>
            <a:r>
              <a:rPr lang="de-DE">
                <a:latin typeface="Arial" charset="0"/>
              </a:rPr>
              <a:t>Vertriebskosten</a:t>
            </a:r>
          </a:p>
          <a:p>
            <a:r>
              <a:rPr lang="de-DE">
                <a:latin typeface="Arial" charset="0"/>
              </a:rPr>
              <a:t>Hosting</a:t>
            </a:r>
          </a:p>
          <a:p>
            <a:r>
              <a:rPr lang="de-DE">
                <a:latin typeface="Arial" charset="0"/>
              </a:rPr>
              <a:t>Menschen</a:t>
            </a:r>
          </a:p>
          <a:p>
            <a:r>
              <a:rPr lang="de-DE">
                <a:latin typeface="Arial" charset="0"/>
              </a:rPr>
              <a:t>Etc. </a:t>
            </a:r>
            <a:endParaRPr lang="de-DE"/>
          </a:p>
        </p:txBody>
      </p:sp>
      <p:sp>
        <p:nvSpPr>
          <p:cNvPr id="64" name="Text Placeholder 63"/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r>
              <a:rPr lang="de-DE">
                <a:latin typeface="Arial" charset="0"/>
              </a:rPr>
              <a:t>Listen Sie Ihre Einnahmequellen auf.</a:t>
            </a:r>
          </a:p>
          <a:p>
            <a:r>
              <a:rPr lang="de-DE">
                <a:latin typeface="Arial" charset="0"/>
              </a:rPr>
              <a:t>Erlösmodell</a:t>
            </a:r>
          </a:p>
          <a:p>
            <a:r>
              <a:rPr lang="de-DE">
                <a:latin typeface="Arial" charset="0"/>
              </a:rPr>
              <a:t>Lebenszeitwert</a:t>
            </a:r>
          </a:p>
          <a:p>
            <a:r>
              <a:rPr lang="de-DE">
                <a:latin typeface="Arial" charset="0"/>
              </a:rPr>
              <a:t>Einnahmen</a:t>
            </a:r>
          </a:p>
          <a:p>
            <a:r>
              <a:rPr lang="de-DE">
                <a:latin typeface="Arial" charset="0"/>
              </a:rPr>
              <a:t>Bruttomarge </a:t>
            </a:r>
            <a:endParaRPr lang="de-DE"/>
          </a:p>
        </p:txBody>
      </p:sp>
      <p:sp>
        <p:nvSpPr>
          <p:cNvPr id="65" name="Text Placeholder 64"/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r>
              <a:rPr lang="de-DE"/>
              <a:t>Startup Name</a:t>
            </a:r>
          </a:p>
        </p:txBody>
      </p:sp>
      <p:sp>
        <p:nvSpPr>
          <p:cNvPr id="66" name="Text Placeholder 65"/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r>
              <a:rPr lang="de-DE"/>
              <a:t>Name1, Name2, …</a:t>
            </a:r>
          </a:p>
        </p:txBody>
      </p:sp>
      <p:sp>
        <p:nvSpPr>
          <p:cNvPr id="67" name="Text Placeholder 66"/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r>
              <a:rPr lang="de-DE"/>
              <a:t>DD/MM/YYYY</a:t>
            </a:r>
          </a:p>
        </p:txBody>
      </p:sp>
      <p:sp>
        <p:nvSpPr>
          <p:cNvPr id="68" name="Text Placeholder 67"/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r>
              <a:rPr lang="de-DE"/>
              <a:t>X.Y</a:t>
            </a:r>
          </a:p>
        </p:txBody>
      </p:sp>
      <p:sp>
        <p:nvSpPr>
          <p:cNvPr id="52" name="Rectangle 51"/>
          <p:cNvSpPr/>
          <p:nvPr/>
        </p:nvSpPr>
        <p:spPr>
          <a:xfrm>
            <a:off x="247650" y="6457891"/>
            <a:ext cx="94107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700" b="0" i="0">
                <a:solidFill>
                  <a:srgbClr val="808080"/>
                </a:solidFill>
                <a:latin typeface="Arial"/>
                <a:ea typeface="Arial"/>
                <a:cs typeface="Arial"/>
              </a:rPr>
              <a:t>Lean Canvas is adapted from The Business Model Canvas (</a:t>
            </a:r>
            <a:r>
              <a:rPr lang="de-DE" sz="700" b="0" i="0">
                <a:solidFill>
                  <a:srgbClr val="808080"/>
                </a:solidFill>
                <a:latin typeface="Arial"/>
                <a:ea typeface="Arial"/>
                <a:cs typeface="Arial"/>
                <a:hlinkClick r:id="rId2"/>
              </a:rPr>
              <a:t>www.businessmodelgeneration.com/canvas</a:t>
            </a:r>
            <a:r>
              <a:rPr lang="de-DE" sz="700" b="0" i="0">
                <a:solidFill>
                  <a:srgbClr val="808080"/>
                </a:solidFill>
                <a:latin typeface="Arial"/>
                <a:ea typeface="Arial"/>
                <a:cs typeface="Arial"/>
              </a:rPr>
              <a:t>). </a:t>
            </a:r>
            <a:r>
              <a:rPr lang="de-DE" sz="700">
                <a:solidFill>
                  <a:srgbClr val="808080"/>
                </a:solidFill>
                <a:latin typeface="Arial"/>
                <a:ea typeface="Arial"/>
                <a:cs typeface="Arial"/>
              </a:rPr>
              <a:t>PowerPoint implementation by: Neos Chronos Limited </a:t>
            </a:r>
            <a:r>
              <a:rPr lang="de-DE" sz="700">
                <a:latin typeface="Arial"/>
                <a:cs typeface="Arial"/>
              </a:rPr>
              <a:t>(</a:t>
            </a:r>
            <a:r>
              <a:rPr lang="de-DE" sz="700">
                <a:latin typeface="Arial"/>
                <a:cs typeface="Arial"/>
                <a:hlinkClick r:id="rId3"/>
              </a:rPr>
              <a:t>https://neoschronos.com</a:t>
            </a:r>
            <a:r>
              <a:rPr lang="de-DE" sz="700">
                <a:latin typeface="Arial"/>
                <a:cs typeface="Arial"/>
              </a:rPr>
              <a:t>). License: </a:t>
            </a:r>
            <a:r>
              <a:rPr lang="de-DE" sz="700">
                <a:latin typeface="Arial"/>
                <a:cs typeface="Arial"/>
                <a:hlinkClick r:id="rId4"/>
              </a:rPr>
              <a:t>CC BY-SA 3.0</a:t>
            </a:r>
            <a:endParaRPr lang="de-DE" sz="700">
              <a:latin typeface="Arial"/>
              <a:cs typeface="Arial"/>
            </a:endParaRPr>
          </a:p>
          <a:p>
            <a:endParaRPr lang="de-DE" sz="7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3354102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Rectangle 51"/>
          <p:cNvSpPr/>
          <p:nvPr/>
        </p:nvSpPr>
        <p:spPr>
          <a:xfrm>
            <a:off x="247650" y="6457891"/>
            <a:ext cx="94107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700" b="0" i="0" dirty="0">
                <a:solidFill>
                  <a:srgbClr val="808080"/>
                </a:solidFill>
                <a:latin typeface="Arial"/>
                <a:ea typeface="Arial"/>
                <a:cs typeface="Arial"/>
              </a:rPr>
              <a:t>Lean Canvas is adapted from The Business Model Canvas (</a:t>
            </a:r>
            <a:r>
              <a:rPr lang="en-GB" sz="700" b="0" i="0" dirty="0">
                <a:solidFill>
                  <a:srgbClr val="808080"/>
                </a:solidFill>
                <a:latin typeface="Arial"/>
                <a:ea typeface="Arial"/>
                <a:cs typeface="Arial"/>
                <a:hlinkClick r:id="rId2"/>
              </a:rPr>
              <a:t>www.businessmodelgeneration.com/canvas</a:t>
            </a:r>
            <a:r>
              <a:rPr lang="en-GB" sz="700" b="0" i="0" dirty="0">
                <a:solidFill>
                  <a:srgbClr val="808080"/>
                </a:solidFill>
                <a:latin typeface="Arial"/>
                <a:ea typeface="Arial"/>
                <a:cs typeface="Arial"/>
              </a:rPr>
              <a:t>). </a:t>
            </a:r>
            <a:r>
              <a:rPr lang="en-GB" sz="700" dirty="0">
                <a:solidFill>
                  <a:srgbClr val="808080"/>
                </a:solidFill>
                <a:latin typeface="Arial"/>
                <a:ea typeface="Arial"/>
                <a:cs typeface="Arial"/>
              </a:rPr>
              <a:t>PowerPoint implementation by: Neos Chronos Limited </a:t>
            </a:r>
            <a:r>
              <a:rPr lang="en-GB" sz="700" dirty="0">
                <a:latin typeface="Arial"/>
                <a:cs typeface="Arial"/>
              </a:rPr>
              <a:t>(</a:t>
            </a:r>
            <a:r>
              <a:rPr lang="en-GB" sz="700" dirty="0">
                <a:latin typeface="Arial"/>
                <a:cs typeface="Arial"/>
                <a:hlinkClick r:id="rId3"/>
              </a:rPr>
              <a:t>https://neoschronos.com</a:t>
            </a:r>
            <a:r>
              <a:rPr lang="en-GB" sz="700" dirty="0">
                <a:latin typeface="Arial"/>
                <a:cs typeface="Arial"/>
              </a:rPr>
              <a:t>). License: </a:t>
            </a:r>
            <a:r>
              <a:rPr lang="mr-IN" sz="700" dirty="0">
                <a:latin typeface="Arial"/>
                <a:cs typeface="Arial"/>
                <a:hlinkClick r:id="rId4"/>
              </a:rPr>
              <a:t>CC BY-SA 3.0</a:t>
            </a:r>
            <a:endParaRPr lang="mr-IN" sz="700" dirty="0">
              <a:latin typeface="Arial"/>
              <a:cs typeface="Arial"/>
            </a:endParaRPr>
          </a:p>
          <a:p>
            <a:endParaRPr lang="en-GB" sz="700" dirty="0">
              <a:latin typeface="Arial"/>
              <a:cs typeface="Arial"/>
            </a:endParaRPr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17" name="Text Placeholder 16"/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56564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Neos Chronos">
      <a:dk1>
        <a:srgbClr val="444444"/>
      </a:dk1>
      <a:lt1>
        <a:sysClr val="window" lastClr="FFFFFF"/>
      </a:lt1>
      <a:dk2>
        <a:srgbClr val="222222"/>
      </a:dk2>
      <a:lt2>
        <a:srgbClr val="F3F3F3"/>
      </a:lt2>
      <a:accent1>
        <a:srgbClr val="669933"/>
      </a:accent1>
      <a:accent2>
        <a:srgbClr val="38BEEA"/>
      </a:accent2>
      <a:accent3>
        <a:srgbClr val="EA38C0"/>
      </a:accent3>
      <a:accent4>
        <a:srgbClr val="EABB38"/>
      </a:accent4>
      <a:accent5>
        <a:srgbClr val="788C92"/>
      </a:accent5>
      <a:accent6>
        <a:srgbClr val="EA6238"/>
      </a:accent6>
      <a:hlink>
        <a:srgbClr val="787828"/>
      </a:hlink>
      <a:folHlink>
        <a:srgbClr val="9AA2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182</TotalTime>
  <Words>222</Words>
  <Application>Microsoft Macintosh PowerPoint</Application>
  <PresentationFormat>A4 Paper (210x297 mm)</PresentationFormat>
  <Paragraphs>27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 Theme</vt:lpstr>
      <vt:lpstr>PowerPoint Presentation</vt:lpstr>
      <vt:lpstr>PowerPoint Presentation</vt:lpstr>
    </vt:vector>
  </TitlesOfParts>
  <Manager/>
  <Company>Neos Chronos Limited</Company>
  <LinksUpToDate>false</LinksUpToDate>
  <SharedDoc>false</SharedDoc>
  <HyperlinkBase>https://neoschronos.com/assets/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Lean Canvas Vorlage Deutsch PPTX</dc:title>
  <dc:subject/>
  <dc:creator>Thomas Papanikolaou</dc:creator>
  <cp:keywords>Lean Canvas, Vorlage, Powerpoint, pptx, Deutsch, Free, Editable, Editierbar</cp:keywords>
  <dc:description>Lean Canvas is adapted from The Business Model Canvas (www.businessmodelgeneration.com/canvas). This work is licensed under the Creative Commons Attribution-Share Alike 3.0 Unported License.</dc:description>
  <cp:lastModifiedBy>Dr. Thomas Papanikolaou</cp:lastModifiedBy>
  <cp:revision>35</cp:revision>
  <cp:lastPrinted>2019-04-01T19:25:48Z</cp:lastPrinted>
  <dcterms:created xsi:type="dcterms:W3CDTF">2019-04-01T16:49:19Z</dcterms:created>
  <dcterms:modified xsi:type="dcterms:W3CDTF">2024-08-24T14:38:14Z</dcterms:modified>
  <cp:category>PowerPoint Template PPTX</cp:category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Source">
    <vt:lpwstr>https://neoschronos.com/assets/lean-canvas.pptx</vt:lpwstr>
  </property>
  <property fmtid="{D5CDD505-2E9C-101B-9397-08002B2CF9AE}" pid="3" name="Publisher">
    <vt:lpwstr>Neos Chronos</vt:lpwstr>
  </property>
  <property fmtid="{D5CDD505-2E9C-101B-9397-08002B2CF9AE}" pid="4" name="Checked by">
    <vt:lpwstr>Thomas Papanikolaou</vt:lpwstr>
  </property>
</Properties>
</file>