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1F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63" autoAdjust="0"/>
    <p:restoredTop sz="99472" autoAdjust="0"/>
  </p:normalViewPr>
  <p:slideViewPr>
    <p:cSldViewPr snapToObjects="1">
      <p:cViewPr varScale="1">
        <p:scale>
          <a:sx n="102" d="100"/>
          <a:sy n="102" d="100"/>
        </p:scale>
        <p:origin x="-1328" y="-11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an Canv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309424" y="1066800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 smtClean="0"/>
              <a:t>Top 3 problems</a:t>
            </a:r>
            <a:endParaRPr lang="en-GB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2185335" y="1066800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 smtClean="0"/>
              <a:t>Top 3 features</a:t>
            </a:r>
            <a:endParaRPr lang="en-GB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067689" y="1066800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 smtClean="0"/>
              <a:t>Single, clear and compelling message that states why you are different and worth buying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948526" y="1056067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 smtClean="0"/>
              <a:t>Can’t be easily copied or bought</a:t>
            </a:r>
            <a:endParaRPr lang="en-GB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7835806" y="1056067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 smtClean="0"/>
              <a:t>Target Customers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309424" y="2965800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2196704" y="2965800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en-GB" dirty="0" smtClean="0"/>
              <a:t>Key activities you measure</a:t>
            </a:r>
            <a:endParaRPr lang="en-GB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072615" y="2965800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endParaRPr lang="en-GB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5952078" y="2965800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 smtClean="0"/>
              <a:t>Path to customers</a:t>
            </a:r>
            <a:endParaRPr lang="en-GB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7835806" y="2965563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0" hasCustomPrompt="1"/>
          </p:nvPr>
        </p:nvSpPr>
        <p:spPr>
          <a:xfrm>
            <a:off x="309424" y="4876800"/>
            <a:ext cx="4561026" cy="14478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en-GB" dirty="0" smtClean="0"/>
              <a:t>Customer acquisition costs</a:t>
            </a:r>
          </a:p>
          <a:p>
            <a:pPr lvl="0"/>
            <a:r>
              <a:rPr lang="en-GB" dirty="0" smtClean="0"/>
              <a:t>Distribution costs</a:t>
            </a:r>
          </a:p>
          <a:p>
            <a:pPr lvl="0"/>
            <a:r>
              <a:rPr lang="en-GB" dirty="0" smtClean="0"/>
              <a:t>Hosting</a:t>
            </a:r>
          </a:p>
          <a:p>
            <a:pPr lvl="0"/>
            <a:r>
              <a:rPr lang="en-GB" dirty="0" smtClean="0"/>
              <a:t>People</a:t>
            </a:r>
          </a:p>
          <a:p>
            <a:pPr lvl="0"/>
            <a:r>
              <a:rPr lang="en-GB" dirty="0" smtClean="0"/>
              <a:t>etc.</a:t>
            </a:r>
            <a:endParaRPr lang="en-GB" dirty="0"/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21" hasCustomPrompt="1"/>
          </p:nvPr>
        </p:nvSpPr>
        <p:spPr>
          <a:xfrm>
            <a:off x="5056350" y="4876800"/>
            <a:ext cx="4533783" cy="14478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 smtClean="0"/>
              <a:t>Revenue Model</a:t>
            </a:r>
          </a:p>
          <a:p>
            <a:pPr lvl="0"/>
            <a:r>
              <a:rPr lang="en-GB" dirty="0" smtClean="0"/>
              <a:t>Life Time Value</a:t>
            </a:r>
          </a:p>
          <a:p>
            <a:pPr lvl="0"/>
            <a:r>
              <a:rPr lang="en-GB" dirty="0" smtClean="0"/>
              <a:t>Revenue</a:t>
            </a:r>
          </a:p>
          <a:p>
            <a:pPr lvl="0"/>
            <a:r>
              <a:rPr lang="en-GB" dirty="0" smtClean="0"/>
              <a:t>Gross Margin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2" hasCustomPrompt="1"/>
          </p:nvPr>
        </p:nvSpPr>
        <p:spPr>
          <a:xfrm>
            <a:off x="3962400" y="381000"/>
            <a:ext cx="14033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en-GB" dirty="0" smtClean="0"/>
              <a:t>Startup Name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3" hasCustomPrompt="1"/>
          </p:nvPr>
        </p:nvSpPr>
        <p:spPr>
          <a:xfrm>
            <a:off x="5685201" y="381000"/>
            <a:ext cx="14033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 smtClean="0"/>
              <a:t>Name1, Name2, </a:t>
            </a:r>
            <a:r>
              <a:rPr lang="mr-IN" dirty="0" smtClean="0"/>
              <a:t>…</a:t>
            </a:r>
            <a:endParaRPr lang="en-GB" dirty="0"/>
          </a:p>
        </p:txBody>
      </p:sp>
      <p:sp>
        <p:nvSpPr>
          <p:cNvPr id="24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7759700" y="381000"/>
            <a:ext cx="11557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 smtClean="0"/>
              <a:t>DD/MM/YYYY</a:t>
            </a:r>
            <a:endParaRPr lang="en-GB" dirty="0"/>
          </a:p>
        </p:txBody>
      </p:sp>
      <p:sp>
        <p:nvSpPr>
          <p:cNvPr id="25" name="Text Placeholder 8"/>
          <p:cNvSpPr>
            <a:spLocks noGrp="1"/>
          </p:cNvSpPr>
          <p:nvPr>
            <p:ph type="body" sz="quarter" idx="25" hasCustomPrompt="1"/>
          </p:nvPr>
        </p:nvSpPr>
        <p:spPr>
          <a:xfrm>
            <a:off x="9245600" y="381000"/>
            <a:ext cx="4127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 smtClean="0"/>
              <a:t>X.Y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173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9.png"/><Relationship Id="rId12" Type="http://schemas.openxmlformats.org/officeDocument/2006/relationships/image" Target="../media/image10.png"/><Relationship Id="rId13" Type="http://schemas.openxmlformats.org/officeDocument/2006/relationships/image" Target="../media/image11.png"/><Relationship Id="rId14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1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244317" y="762000"/>
            <a:ext cx="9405865" cy="5638800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247650" y="304800"/>
            <a:ext cx="20637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/>
                <a:cs typeface="Arial"/>
              </a:rPr>
              <a:t>The Lean Canvas</a:t>
            </a:r>
            <a:endParaRPr lang="en-GB" sz="1600" b="1" dirty="0"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861505" y="184570"/>
            <a:ext cx="140335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b="0" i="1" dirty="0" smtClean="0">
                <a:latin typeface="Arial"/>
                <a:cs typeface="Arial"/>
              </a:rPr>
              <a:t>Designed for:</a:t>
            </a:r>
            <a:endParaRPr lang="en-GB" sz="700" b="0" i="1" dirty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5585882" y="180946"/>
            <a:ext cx="140335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b="0" i="1" dirty="0" smtClean="0">
                <a:latin typeface="Arial"/>
                <a:cs typeface="Arial"/>
              </a:rPr>
              <a:t>Designed by:</a:t>
            </a:r>
            <a:endParaRPr lang="en-GB" sz="700" b="0" i="1" dirty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7664579" y="180946"/>
            <a:ext cx="1214131" cy="203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b="0" i="1" dirty="0" smtClean="0">
                <a:latin typeface="Arial"/>
                <a:cs typeface="Arial"/>
              </a:rPr>
              <a:t>Date:</a:t>
            </a:r>
            <a:endParaRPr lang="en-GB" sz="700" b="0" i="1" dirty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9142085" y="180946"/>
            <a:ext cx="62031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b="0" i="1" dirty="0" smtClean="0">
                <a:latin typeface="Arial"/>
                <a:cs typeface="Arial"/>
              </a:rPr>
              <a:t>Version:</a:t>
            </a:r>
            <a:endParaRPr lang="en-GB" sz="700" b="0" i="1" dirty="0"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244318" y="788699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Problem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244318" y="2649380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Existing Alternatives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244318" y="4572001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Cost Structure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2124850" y="788699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Solution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2124850" y="2649380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Key Metrics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4026007" y="788699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Unique</a:t>
            </a:r>
            <a:r>
              <a:rPr lang="en-GB" sz="1000" b="1" baseline="0" dirty="0" smtClean="0">
                <a:latin typeface="Arial"/>
                <a:cs typeface="Arial"/>
              </a:rPr>
              <a:t> Value Prop.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 userDrawn="1"/>
        </p:nvSpPr>
        <p:spPr>
          <a:xfrm>
            <a:off x="4026007" y="2649380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High-Level Concept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5919324" y="783159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Unfair Advantage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20" name="TextBox 19"/>
          <p:cNvSpPr txBox="1"/>
          <p:nvPr userDrawn="1"/>
        </p:nvSpPr>
        <p:spPr>
          <a:xfrm>
            <a:off x="5919324" y="2643840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Channels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 userDrawn="1"/>
        </p:nvSpPr>
        <p:spPr>
          <a:xfrm>
            <a:off x="7817974" y="788699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Customer Segments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22" name="TextBox 21"/>
          <p:cNvSpPr txBox="1"/>
          <p:nvPr userDrawn="1"/>
        </p:nvSpPr>
        <p:spPr>
          <a:xfrm>
            <a:off x="7817974" y="2649380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Early Adopters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23" name="TextBox 22"/>
          <p:cNvSpPr txBox="1"/>
          <p:nvPr userDrawn="1"/>
        </p:nvSpPr>
        <p:spPr>
          <a:xfrm>
            <a:off x="4973800" y="4572001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Arial"/>
                <a:cs typeface="Arial"/>
              </a:rPr>
              <a:t>Revenue Streams</a:t>
            </a:r>
            <a:endParaRPr lang="en-GB" sz="1000" b="1" dirty="0">
              <a:latin typeface="Arial"/>
              <a:cs typeface="Arial"/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244318" y="762000"/>
            <a:ext cx="1880532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Rectangle 25"/>
          <p:cNvSpPr/>
          <p:nvPr userDrawn="1"/>
        </p:nvSpPr>
        <p:spPr>
          <a:xfrm>
            <a:off x="2124302" y="760851"/>
            <a:ext cx="1880532" cy="188298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Rectangle 26"/>
          <p:cNvSpPr/>
          <p:nvPr userDrawn="1"/>
        </p:nvSpPr>
        <p:spPr>
          <a:xfrm>
            <a:off x="2124302" y="2643840"/>
            <a:ext cx="1880532" cy="1928161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 27"/>
          <p:cNvSpPr/>
          <p:nvPr userDrawn="1"/>
        </p:nvSpPr>
        <p:spPr>
          <a:xfrm>
            <a:off x="4004834" y="762000"/>
            <a:ext cx="1880532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Rectangle 28"/>
          <p:cNvSpPr/>
          <p:nvPr userDrawn="1"/>
        </p:nvSpPr>
        <p:spPr>
          <a:xfrm>
            <a:off x="5884699" y="762000"/>
            <a:ext cx="1880532" cy="188298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Rectangle 29"/>
          <p:cNvSpPr/>
          <p:nvPr userDrawn="1"/>
        </p:nvSpPr>
        <p:spPr>
          <a:xfrm>
            <a:off x="5884699" y="2643840"/>
            <a:ext cx="1880532" cy="1928161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Rectangle 30"/>
          <p:cNvSpPr/>
          <p:nvPr userDrawn="1"/>
        </p:nvSpPr>
        <p:spPr>
          <a:xfrm>
            <a:off x="7771070" y="762000"/>
            <a:ext cx="1880532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" name="Rectangle 31"/>
          <p:cNvSpPr/>
          <p:nvPr userDrawn="1"/>
        </p:nvSpPr>
        <p:spPr>
          <a:xfrm>
            <a:off x="244318" y="4580696"/>
            <a:ext cx="4714165" cy="182010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Rectangle 32"/>
          <p:cNvSpPr/>
          <p:nvPr userDrawn="1"/>
        </p:nvSpPr>
        <p:spPr>
          <a:xfrm>
            <a:off x="4958483" y="4580696"/>
            <a:ext cx="4691700" cy="182010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43" name="Picture 37" descr="channels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6313" y="2625725"/>
            <a:ext cx="2889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38" descr="cost-structure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5338" y="457200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39" descr="customer-segments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5125" y="76200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40" descr="early-adopters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5125" y="2606675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41" descr="existing-alternatives.pn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625725"/>
            <a:ext cx="2873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42" descr="high-level-concept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2438" y="2625725"/>
            <a:ext cx="2889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Picture 44" descr="key-metrics.pn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2838" y="2625725"/>
            <a:ext cx="2889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Picture 45" descr="problem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762000"/>
            <a:ext cx="287338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46" descr="revenue-streams.pn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5125" y="457200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47" descr="solution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2838" y="76835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48" descr="unfair-advantage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6313" y="76200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49" descr="unique-value-proposition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2438" y="762000"/>
            <a:ext cx="28892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817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eoschronos.com" TargetMode="External"/><Relationship Id="rId4" Type="http://schemas.openxmlformats.org/officeDocument/2006/relationships/hyperlink" Target="https://creativecommons.org/licenses/by-sa/3.0/" TargetMode="External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businessmodelgeneration.com/canva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eoschronos.com" TargetMode="External"/><Relationship Id="rId4" Type="http://schemas.openxmlformats.org/officeDocument/2006/relationships/hyperlink" Target="https://creativecommons.org/licenses/by-sa/3.0/" TargetMode="External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businessmodelgeneration.com/canva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>
                <a:latin typeface="Arial" charset="0"/>
              </a:rPr>
              <a:t>Top 3 problems</a:t>
            </a:r>
            <a:endParaRPr lang="en-GB" dirty="0">
              <a:latin typeface="Arial" charset="0"/>
            </a:endParaRPr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>
                <a:latin typeface="Arial" charset="0"/>
              </a:rPr>
              <a:t>Top 3 features</a:t>
            </a:r>
          </a:p>
          <a:p>
            <a:endParaRPr lang="en-GB" dirty="0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>
                <a:latin typeface="Arial" charset="0"/>
              </a:rPr>
              <a:t>Single, clear and compelling message that states why you are different and worth buying</a:t>
            </a:r>
          </a:p>
          <a:p>
            <a:endParaRPr lang="en-GB" dirty="0"/>
          </a:p>
        </p:txBody>
      </p:sp>
      <p:sp>
        <p:nvSpPr>
          <p:cNvPr id="56" name="Text Placeholder 5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>
                <a:latin typeface="Arial" charset="0"/>
              </a:rPr>
              <a:t>Can’t be easily copied or bought</a:t>
            </a:r>
          </a:p>
          <a:p>
            <a:endParaRPr lang="en-GB" dirty="0"/>
          </a:p>
        </p:txBody>
      </p:sp>
      <p:sp>
        <p:nvSpPr>
          <p:cNvPr id="57" name="Text Placeholder 5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>
                <a:latin typeface="Arial" charset="0"/>
              </a:rPr>
              <a:t>Target Customers</a:t>
            </a:r>
          </a:p>
          <a:p>
            <a:endParaRPr lang="en-GB" dirty="0"/>
          </a:p>
        </p:txBody>
      </p:sp>
      <p:sp>
        <p:nvSpPr>
          <p:cNvPr id="58" name="Text Placeholder 57"/>
          <p:cNvSpPr>
            <a:spLocks noGrp="1"/>
          </p:cNvSpPr>
          <p:nvPr>
            <p:ph type="body" sz="quarter" idx="15"/>
          </p:nvPr>
        </p:nvSpPr>
        <p:spPr>
          <a:solidFill>
            <a:srgbClr val="FFFFFF"/>
          </a:solidFill>
        </p:spPr>
        <p:txBody>
          <a:bodyPr vert="horz"/>
          <a:lstStyle/>
          <a:p>
            <a:r>
              <a:rPr lang="en-GB" dirty="0">
                <a:latin typeface="Arial" charset="0"/>
              </a:rPr>
              <a:t>List how these problems are solved today.</a:t>
            </a:r>
          </a:p>
        </p:txBody>
      </p:sp>
      <p:sp>
        <p:nvSpPr>
          <p:cNvPr id="59" name="Text Placeholder 5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>
                <a:latin typeface="Arial" charset="0"/>
              </a:rPr>
              <a:t>Key activities you measure</a:t>
            </a:r>
          </a:p>
        </p:txBody>
      </p:sp>
      <p:sp>
        <p:nvSpPr>
          <p:cNvPr id="60" name="Text Placeholder 59"/>
          <p:cNvSpPr>
            <a:spLocks noGrp="1"/>
          </p:cNvSpPr>
          <p:nvPr>
            <p:ph type="body" sz="quarter" idx="17"/>
          </p:nvPr>
        </p:nvSpPr>
        <p:spPr>
          <a:solidFill>
            <a:srgbClr val="FFFFFF"/>
          </a:solidFill>
        </p:spPr>
        <p:txBody>
          <a:bodyPr vert="horz"/>
          <a:lstStyle/>
          <a:p>
            <a:r>
              <a:rPr lang="en-GB" dirty="0">
                <a:latin typeface="Arial" charset="0"/>
              </a:rPr>
              <a:t>List your X for Y analogy</a:t>
            </a:r>
          </a:p>
          <a:p>
            <a:r>
              <a:rPr lang="en-GB" dirty="0">
                <a:latin typeface="Arial" charset="0"/>
              </a:rPr>
              <a:t>(e.g. YouTube = Flickr for videos)</a:t>
            </a:r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GB" dirty="0">
                <a:latin typeface="Arial" charset="0"/>
              </a:rPr>
              <a:t>Path to customers</a:t>
            </a:r>
          </a:p>
        </p:txBody>
      </p:sp>
      <p:sp>
        <p:nvSpPr>
          <p:cNvPr id="62" name="Text Placeholder 61"/>
          <p:cNvSpPr>
            <a:spLocks noGrp="1"/>
          </p:cNvSpPr>
          <p:nvPr>
            <p:ph type="body" sz="quarter" idx="19"/>
          </p:nvPr>
        </p:nvSpPr>
        <p:spPr>
          <a:solidFill>
            <a:srgbClr val="FFFFFF"/>
          </a:solidFill>
        </p:spPr>
        <p:txBody>
          <a:bodyPr vert="horz"/>
          <a:lstStyle/>
          <a:p>
            <a:r>
              <a:rPr lang="en-GB" dirty="0">
                <a:latin typeface="Arial" charset="0"/>
              </a:rPr>
              <a:t>List the characteristics of your ideal customers.</a:t>
            </a:r>
          </a:p>
        </p:txBody>
      </p:sp>
      <p:sp>
        <p:nvSpPr>
          <p:cNvPr id="63" name="Text Placeholder 6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GB" dirty="0">
                <a:latin typeface="Arial" charset="0"/>
              </a:rPr>
              <a:t>List your fixed and variable costs.</a:t>
            </a:r>
          </a:p>
          <a:p>
            <a:r>
              <a:rPr lang="en-GB" dirty="0">
                <a:latin typeface="Arial" charset="0"/>
              </a:rPr>
              <a:t>Customer acquisition costs</a:t>
            </a:r>
          </a:p>
          <a:p>
            <a:r>
              <a:rPr lang="en-GB" dirty="0">
                <a:latin typeface="Arial" charset="0"/>
              </a:rPr>
              <a:t>Distribution costs</a:t>
            </a:r>
          </a:p>
          <a:p>
            <a:r>
              <a:rPr lang="en-GB" dirty="0">
                <a:latin typeface="Arial" charset="0"/>
              </a:rPr>
              <a:t>Hosting</a:t>
            </a:r>
          </a:p>
          <a:p>
            <a:r>
              <a:rPr lang="en-GB" dirty="0">
                <a:latin typeface="Arial" charset="0"/>
              </a:rPr>
              <a:t>People</a:t>
            </a:r>
          </a:p>
          <a:p>
            <a:r>
              <a:rPr lang="en-GB" dirty="0">
                <a:latin typeface="Arial" charset="0"/>
              </a:rPr>
              <a:t>Etc.</a:t>
            </a:r>
            <a:endParaRPr lang="en-GB" dirty="0"/>
          </a:p>
        </p:txBody>
      </p:sp>
      <p:sp>
        <p:nvSpPr>
          <p:cNvPr id="64" name="Text Placeholder 63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GB" dirty="0">
                <a:latin typeface="Arial" charset="0"/>
              </a:rPr>
              <a:t>List your sources of revenue.</a:t>
            </a:r>
          </a:p>
          <a:p>
            <a:r>
              <a:rPr lang="en-GB" dirty="0">
                <a:latin typeface="Arial" charset="0"/>
              </a:rPr>
              <a:t>Revenue Model</a:t>
            </a:r>
          </a:p>
          <a:p>
            <a:r>
              <a:rPr lang="en-GB" dirty="0">
                <a:latin typeface="Arial" charset="0"/>
              </a:rPr>
              <a:t>Life Time Value</a:t>
            </a:r>
          </a:p>
          <a:p>
            <a:r>
              <a:rPr lang="en-GB" dirty="0">
                <a:latin typeface="Arial" charset="0"/>
              </a:rPr>
              <a:t>Revenue</a:t>
            </a:r>
          </a:p>
          <a:p>
            <a:r>
              <a:rPr lang="en-GB" dirty="0">
                <a:latin typeface="Arial" charset="0"/>
              </a:rPr>
              <a:t>Gross Margin</a:t>
            </a:r>
            <a:endParaRPr lang="en-GB" dirty="0"/>
          </a:p>
        </p:txBody>
      </p:sp>
      <p:sp>
        <p:nvSpPr>
          <p:cNvPr id="65" name="Text Placeholder 6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GB" dirty="0" smtClean="0"/>
              <a:t>Startup Name</a:t>
            </a:r>
            <a:endParaRPr lang="en-GB" dirty="0"/>
          </a:p>
        </p:txBody>
      </p:sp>
      <p:sp>
        <p:nvSpPr>
          <p:cNvPr id="66" name="Text Placeholder 6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GB" dirty="0" smtClean="0"/>
              <a:t>Name1, Name2, </a:t>
            </a:r>
            <a:r>
              <a:rPr lang="mr-IN" dirty="0" smtClean="0"/>
              <a:t>…</a:t>
            </a:r>
            <a:endParaRPr lang="en-GB" dirty="0"/>
          </a:p>
        </p:txBody>
      </p:sp>
      <p:sp>
        <p:nvSpPr>
          <p:cNvPr id="67" name="Text Placeholder 6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GB" dirty="0" smtClean="0"/>
              <a:t>DD/MM/YYYY</a:t>
            </a:r>
            <a:endParaRPr lang="en-GB" dirty="0"/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GB" dirty="0" smtClean="0"/>
              <a:t>X.Y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247650" y="6457891"/>
            <a:ext cx="94107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00" b="0" i="0" dirty="0" smtClean="0">
                <a:solidFill>
                  <a:srgbClr val="808080"/>
                </a:solidFill>
                <a:latin typeface="Arial"/>
                <a:ea typeface="Arial"/>
                <a:cs typeface="Arial"/>
              </a:rPr>
              <a:t>Lean Canvas is adapted from The Business Model Canvas (</a:t>
            </a:r>
            <a:r>
              <a:rPr lang="en-GB" sz="700" b="0" i="0" dirty="0" smtClean="0">
                <a:solidFill>
                  <a:srgbClr val="808080"/>
                </a:solidFill>
                <a:latin typeface="Arial"/>
                <a:ea typeface="Arial"/>
                <a:cs typeface="Arial"/>
                <a:hlinkClick r:id="rId2"/>
              </a:rPr>
              <a:t>www.businessmodelgeneration.com/canvas</a:t>
            </a:r>
            <a:r>
              <a:rPr lang="en-GB" sz="700" b="0" i="0" dirty="0" smtClean="0">
                <a:solidFill>
                  <a:srgbClr val="808080"/>
                </a:solidFill>
                <a:latin typeface="Arial"/>
                <a:ea typeface="Arial"/>
                <a:cs typeface="Arial"/>
              </a:rPr>
              <a:t>). </a:t>
            </a:r>
            <a:r>
              <a:rPr lang="en-GB" sz="700" dirty="0" smtClean="0">
                <a:solidFill>
                  <a:srgbClr val="808080"/>
                </a:solidFill>
                <a:latin typeface="Arial"/>
                <a:ea typeface="Arial"/>
                <a:cs typeface="Arial"/>
              </a:rPr>
              <a:t>PowerPoint 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implementation by: Neos Chronos Limited </a:t>
            </a:r>
            <a:r>
              <a:rPr lang="en-GB" sz="700" dirty="0" smtClean="0">
                <a:latin typeface="Arial"/>
                <a:cs typeface="Arial"/>
              </a:rPr>
              <a:t>(</a:t>
            </a:r>
            <a:r>
              <a:rPr lang="en-GB" sz="700" dirty="0" smtClean="0">
                <a:latin typeface="Arial"/>
                <a:cs typeface="Arial"/>
                <a:hlinkClick r:id="rId3"/>
              </a:rPr>
              <a:t>https://neoschronos.com</a:t>
            </a:r>
            <a:r>
              <a:rPr lang="en-GB" sz="700" dirty="0" smtClean="0">
                <a:latin typeface="Arial"/>
                <a:cs typeface="Arial"/>
              </a:rPr>
              <a:t>). License: </a:t>
            </a:r>
            <a:r>
              <a:rPr lang="mr-IN" sz="700" dirty="0" smtClean="0">
                <a:latin typeface="Arial"/>
                <a:cs typeface="Arial"/>
                <a:hlinkClick r:id="rId4"/>
              </a:rPr>
              <a:t>CC BY-SA 3.0</a:t>
            </a:r>
            <a:endParaRPr lang="mr-IN" sz="700" dirty="0" smtClean="0">
              <a:latin typeface="Arial"/>
              <a:cs typeface="Arial"/>
            </a:endParaRPr>
          </a:p>
          <a:p>
            <a:endParaRPr lang="en-GB" sz="7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5410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>
          <a:xfrm>
            <a:off x="247650" y="6457891"/>
            <a:ext cx="94107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00" b="0" i="0" dirty="0" smtClean="0">
                <a:solidFill>
                  <a:srgbClr val="808080"/>
                </a:solidFill>
                <a:latin typeface="Arial"/>
                <a:ea typeface="Arial"/>
                <a:cs typeface="Arial"/>
              </a:rPr>
              <a:t>Lean Canvas is adapted from The Business Model Canvas (</a:t>
            </a:r>
            <a:r>
              <a:rPr lang="en-GB" sz="700" b="0" i="0" dirty="0" smtClean="0">
                <a:solidFill>
                  <a:srgbClr val="808080"/>
                </a:solidFill>
                <a:latin typeface="Arial"/>
                <a:ea typeface="Arial"/>
                <a:cs typeface="Arial"/>
                <a:hlinkClick r:id="rId2"/>
              </a:rPr>
              <a:t>www.businessmodelgeneration.com/canvas</a:t>
            </a:r>
            <a:r>
              <a:rPr lang="en-GB" sz="700" b="0" i="0" dirty="0" smtClean="0">
                <a:solidFill>
                  <a:srgbClr val="808080"/>
                </a:solidFill>
                <a:latin typeface="Arial"/>
                <a:ea typeface="Arial"/>
                <a:cs typeface="Arial"/>
              </a:rPr>
              <a:t>). </a:t>
            </a:r>
            <a:r>
              <a:rPr lang="en-GB" sz="700" dirty="0" smtClean="0">
                <a:solidFill>
                  <a:srgbClr val="808080"/>
                </a:solidFill>
                <a:latin typeface="Arial"/>
                <a:ea typeface="Arial"/>
                <a:cs typeface="Arial"/>
              </a:rPr>
              <a:t>PowerPoint 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implementation by: Neos Chronos Limited </a:t>
            </a:r>
            <a:r>
              <a:rPr lang="en-GB" sz="700" dirty="0" smtClean="0">
                <a:latin typeface="Arial"/>
                <a:cs typeface="Arial"/>
              </a:rPr>
              <a:t>(</a:t>
            </a:r>
            <a:r>
              <a:rPr lang="en-GB" sz="700" dirty="0" smtClean="0">
                <a:latin typeface="Arial"/>
                <a:cs typeface="Arial"/>
                <a:hlinkClick r:id="rId3"/>
              </a:rPr>
              <a:t>https://neoschronos.com</a:t>
            </a:r>
            <a:r>
              <a:rPr lang="en-GB" sz="700" dirty="0" smtClean="0">
                <a:latin typeface="Arial"/>
                <a:cs typeface="Arial"/>
              </a:rPr>
              <a:t>). License: </a:t>
            </a:r>
            <a:r>
              <a:rPr lang="mr-IN" sz="700" dirty="0" smtClean="0">
                <a:latin typeface="Arial"/>
                <a:cs typeface="Arial"/>
                <a:hlinkClick r:id="rId4"/>
              </a:rPr>
              <a:t>CC BY-SA 3.0</a:t>
            </a:r>
            <a:endParaRPr lang="mr-IN" sz="700" dirty="0" smtClean="0">
              <a:latin typeface="Arial"/>
              <a:cs typeface="Arial"/>
            </a:endParaRPr>
          </a:p>
          <a:p>
            <a:endParaRPr lang="en-GB" sz="700" dirty="0">
              <a:latin typeface="Arial"/>
              <a:cs typeface="Arial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656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Neos Chronos">
      <a:dk1>
        <a:srgbClr val="444444"/>
      </a:dk1>
      <a:lt1>
        <a:sysClr val="window" lastClr="FFFFFF"/>
      </a:lt1>
      <a:dk2>
        <a:srgbClr val="222222"/>
      </a:dk2>
      <a:lt2>
        <a:srgbClr val="F3F3F3"/>
      </a:lt2>
      <a:accent1>
        <a:srgbClr val="669933"/>
      </a:accent1>
      <a:accent2>
        <a:srgbClr val="38BEEA"/>
      </a:accent2>
      <a:accent3>
        <a:srgbClr val="EA38C0"/>
      </a:accent3>
      <a:accent4>
        <a:srgbClr val="EABB38"/>
      </a:accent4>
      <a:accent5>
        <a:srgbClr val="788C92"/>
      </a:accent5>
      <a:accent6>
        <a:srgbClr val="EA6238"/>
      </a:accent6>
      <a:hlink>
        <a:srgbClr val="787828"/>
      </a:hlink>
      <a:folHlink>
        <a:srgbClr val="9AA2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184</Words>
  <Application>Microsoft Macintosh PowerPoint</Application>
  <PresentationFormat>A4 Paper (210x297 mm)</PresentationFormat>
  <Paragraphs>28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Manager/>
  <Company>Neos Chronos Limited</Company>
  <LinksUpToDate>false</LinksUpToDate>
  <SharedDoc>false</SharedDoc>
  <HyperlinkBase>https://neoschronos.com/assets/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Lean Canvas Template PPTX</dc:title>
  <dc:subject/>
  <dc:creator>Thomas Papanikolaou</dc:creator>
  <cp:keywords>Lean Canvas, Template, Powerpoint, pptx, English, Free</cp:keywords>
  <dc:description>Lean Canvas is adapted from The Business Model Canvas (www.businessmodelgeneration.com/canvas). This work is licensed under the Creative Commons Attribution-Share Alike 3.0 Unported License.</dc:description>
  <cp:lastModifiedBy>Thomas Papanikolaou</cp:lastModifiedBy>
  <cp:revision>31</cp:revision>
  <cp:lastPrinted>2019-04-01T19:25:48Z</cp:lastPrinted>
  <dcterms:created xsi:type="dcterms:W3CDTF">2019-04-01T16:49:19Z</dcterms:created>
  <dcterms:modified xsi:type="dcterms:W3CDTF">2020-02-08T14:18:34Z</dcterms:modified>
  <cp:category>PowerPoint Template PPTX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ource">
    <vt:lpwstr>https://neoschronos.com/assets/lean-canvas.pptx</vt:lpwstr>
  </property>
  <property fmtid="{D5CDD505-2E9C-101B-9397-08002B2CF9AE}" pid="3" name="Publisher">
    <vt:lpwstr>Neos Chronos</vt:lpwstr>
  </property>
  <property fmtid="{D5CDD505-2E9C-101B-9397-08002B2CF9AE}" pid="4" name="Checked by">
    <vt:lpwstr>Thomas Papanikolaou</vt:lpwstr>
  </property>
</Properties>
</file>