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3"/>
    <p:restoredTop sz="94629"/>
  </p:normalViewPr>
  <p:slideViewPr>
    <p:cSldViewPr snapToObjects="1">
      <p:cViewPr>
        <p:scale>
          <a:sx n="100" d="100"/>
          <a:sy n="100" d="100"/>
        </p:scale>
        <p:origin x="160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 de Propuesta de Va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F9B02C96-B240-4AC5-A784-5E34E88271E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>
              <a:buNone/>
            </a:pPr>
            <a:r>
              <a:rPr lang="es-ES_tradnl" noProof="0" dirty="0"/>
              <a:t>Nombre del startup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6CB0DABB-A9C6-40A3-9A04-1D28B5ABD34E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Nombre1, Nombre2, …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BC654B7E-5CE0-4CEC-93EF-E8DE3FED0CD6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DD/MM/AAAA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D1EA2C67-05FA-43DA-8240-35FD1C9C89A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X.Y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23168F6D-4DF6-450E-9122-87A8255AAA42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2618609" y="1628773"/>
            <a:ext cx="1981200" cy="1571626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>
              <a:buNone/>
            </a:pPr>
            <a:r>
              <a:rPr lang="es-ES_tradnl" noProof="0" dirty="0"/>
              <a:t>Explica cómo los productos y servicios generan beneficios al cliente.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E0931D5F-DFE1-49F2-8090-9B8E5789F5BD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408810" y="2362200"/>
            <a:ext cx="1267590" cy="20574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r>
              <a:rPr lang="es-ES_tradnl" noProof="0" dirty="0"/>
              <a:t>Enumera los productos y servicios en los que se basa tu propuesta de valor.</a:t>
            </a:r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AF24B70A-CD3A-46F7-95FC-6997D8D3CE38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2618610" y="3505199"/>
            <a:ext cx="1981200" cy="175259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r>
              <a:rPr lang="es-ES_tradnl" noProof="0" dirty="0"/>
              <a:t>Explica cómo tus productos y servicios alivian las frustraciones del cliente.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E29B24D2-A69E-454F-919D-ADC049724BD1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5785428" y="1628773"/>
            <a:ext cx="1816100" cy="1571626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>
              <a:buNone/>
            </a:pPr>
            <a:r>
              <a:rPr lang="es-ES_tradnl" noProof="0" dirty="0"/>
              <a:t>Describe los resultados que los clientes quieren lograr o los beneficios concretos que buscan.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BB694CDE-D755-494A-BB06-51AF6D8EE3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785427" y="3505200"/>
            <a:ext cx="1816100" cy="17526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="0" i="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>
              <a:buNone/>
            </a:pPr>
            <a:r>
              <a:rPr lang="es-ES_tradnl" noProof="0" dirty="0"/>
              <a:t>Describe resultados negativos, riesgos y obstáculos vinculados a los trabajos del cliente.</a:t>
            </a:r>
          </a:p>
        </p:txBody>
      </p:sp>
      <p:sp>
        <p:nvSpPr>
          <p:cNvPr id="44" name="Text Placeholder 35">
            <a:extLst>
              <a:ext uri="{FF2B5EF4-FFF2-40B4-BE49-F238E27FC236}">
                <a16:creationId xmlns:a16="http://schemas.microsoft.com/office/drawing/2014/main" id="{51382C43-4876-43A8-B266-41F13425240D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8153400" y="2362199"/>
            <a:ext cx="1295400" cy="20574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="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>
              <a:buNone/>
            </a:pPr>
            <a:r>
              <a:rPr lang="es-ES_tradnl" noProof="0" dirty="0"/>
              <a:t>Describe, con sus propias palabras, qué intentan conseguir los clientes en su trabajo y su vida.</a:t>
            </a:r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2D529185-E69F-4DFA-9C92-6B7B9D4FADF8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1600200" y="5731934"/>
            <a:ext cx="3124200" cy="60959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>
              <a:buNone/>
            </a:pPr>
            <a:r>
              <a:rPr lang="es-ES_tradnl" noProof="0" dirty="0"/>
              <a:t>Crea una propuesta de valor para cada segmento de clientes de tu modelo de negocio.</a:t>
            </a:r>
          </a:p>
        </p:txBody>
      </p:sp>
      <p:sp>
        <p:nvSpPr>
          <p:cNvPr id="48" name="Text Placeholder 35">
            <a:extLst>
              <a:ext uri="{FF2B5EF4-FFF2-40B4-BE49-F238E27FC236}">
                <a16:creationId xmlns:a16="http://schemas.microsoft.com/office/drawing/2014/main" id="{1D908EF5-73A5-4FC2-9D70-A92926725353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6446980" y="5731935"/>
            <a:ext cx="3132000" cy="60959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>
              <a:buNone/>
            </a:pPr>
            <a:r>
              <a:rPr lang="es-ES_tradnl" noProof="0" dirty="0"/>
              <a:t>Nombra el segmento de clientes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239A343-CBA0-43D3-80E7-6AEB8D5CB154}"/>
              </a:ext>
            </a:extLst>
          </p:cNvPr>
          <p:cNvSpPr>
            <a:spLocks noGrp="1"/>
          </p:cNvSpPr>
          <p:nvPr/>
        </p:nvSpPr>
        <p:spPr>
          <a:xfrm>
            <a:off x="247650" y="304800"/>
            <a:ext cx="3810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noProof="0" dirty="0">
                <a:latin typeface="Arial"/>
                <a:ea typeface="Arial"/>
                <a:cs typeface="Arial"/>
              </a:rPr>
              <a:t>Value Proposition Canvas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DEDA8A-1B49-4BC2-B140-1464916D6C85}"/>
              </a:ext>
            </a:extLst>
          </p:cNvPr>
          <p:cNvSpPr>
            <a:spLocks noGrp="1"/>
          </p:cNvSpPr>
          <p:nvPr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00" b="0" i="1" noProof="0" dirty="0">
                <a:latin typeface="Arial"/>
                <a:ea typeface="Arial"/>
                <a:cs typeface="Arial"/>
              </a:rPr>
              <a:t>Diseñado para: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F31B3-9D47-4475-A3C7-907843ED7884}"/>
              </a:ext>
            </a:extLst>
          </p:cNvPr>
          <p:cNvSpPr>
            <a:spLocks noGrp="1"/>
          </p:cNvSpPr>
          <p:nvPr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00" b="0" i="1" noProof="0" dirty="0">
                <a:latin typeface="Arial"/>
                <a:ea typeface="Arial"/>
                <a:cs typeface="Arial"/>
              </a:rPr>
              <a:t>Diseñado por: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2AF750-A26F-4CC3-9729-F84B9BBF2414}"/>
              </a:ext>
            </a:extLst>
          </p:cNvPr>
          <p:cNvSpPr>
            <a:spLocks noGrp="1"/>
          </p:cNvSpPr>
          <p:nvPr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00" b="0" i="1" noProof="0" dirty="0">
                <a:latin typeface="Arial"/>
                <a:ea typeface="Arial"/>
                <a:cs typeface="Arial"/>
              </a:rPr>
              <a:t>Fecha: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806C4D-8661-4ED2-AFC7-917477D7B9DA}"/>
              </a:ext>
            </a:extLst>
          </p:cNvPr>
          <p:cNvSpPr>
            <a:spLocks noGrp="1"/>
          </p:cNvSpPr>
          <p:nvPr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00" b="0" i="1" noProof="0" dirty="0">
                <a:latin typeface="Arial"/>
                <a:ea typeface="Arial"/>
                <a:cs typeface="Arial"/>
              </a:rPr>
              <a:t>Versión: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C5E1E1F-E673-4045-ACA3-7782C5600CCB}"/>
              </a:ext>
            </a:extLst>
          </p:cNvPr>
          <p:cNvSpPr>
            <a:spLocks noGrp="1"/>
          </p:cNvSpPr>
          <p:nvPr/>
        </p:nvSpPr>
        <p:spPr>
          <a:xfrm>
            <a:off x="336353" y="5723467"/>
            <a:ext cx="4406586" cy="627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lang="es-ES_tradnl" noProof="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9AF5815-7B11-43BA-ABD8-CC055C0F265B}"/>
              </a:ext>
            </a:extLst>
          </p:cNvPr>
          <p:cNvSpPr>
            <a:spLocks noGrp="1"/>
          </p:cNvSpPr>
          <p:nvPr/>
        </p:nvSpPr>
        <p:spPr>
          <a:xfrm>
            <a:off x="5105400" y="5723467"/>
            <a:ext cx="4462241" cy="627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lang="es-ES_tradnl" noProof="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EE95B89-AA95-40CC-8304-A6877E9282DF}"/>
              </a:ext>
            </a:extLst>
          </p:cNvPr>
          <p:cNvSpPr>
            <a:spLocks noGrp="1"/>
          </p:cNvSpPr>
          <p:nvPr/>
        </p:nvSpPr>
        <p:spPr>
          <a:xfrm>
            <a:off x="336353" y="1176868"/>
            <a:ext cx="4406587" cy="43524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lang="es-ES_tradnl" noProof="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A2D1EBD-DB16-4641-A509-AF0C109C37D4}"/>
              </a:ext>
            </a:extLst>
          </p:cNvPr>
          <p:cNvSpPr>
            <a:spLocks noGrp="1"/>
          </p:cNvSpPr>
          <p:nvPr/>
        </p:nvSpPr>
        <p:spPr>
          <a:xfrm>
            <a:off x="5181600" y="1176902"/>
            <a:ext cx="4386041" cy="4355122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None/>
            </a:pPr>
            <a:endParaRPr lang="es-ES_tradnl" noProof="0" dirty="0"/>
          </a:p>
        </p:txBody>
      </p:sp>
      <p:cxnSp>
        <p:nvCxnSpPr>
          <p:cNvPr id="80" name="Straight Connector 51"/>
          <p:cNvCxnSpPr>
            <a:endCxn id="2" idx="7"/>
          </p:cNvCxnSpPr>
          <p:nvPr/>
        </p:nvCxnSpPr>
        <p:spPr>
          <a:xfrm flipV="1">
            <a:off x="7336520" y="1814696"/>
            <a:ext cx="1588799" cy="153840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81" name="Straight Connector 54"/>
          <p:cNvCxnSpPr>
            <a:endCxn id="2" idx="5"/>
          </p:cNvCxnSpPr>
          <p:nvPr/>
        </p:nvCxnSpPr>
        <p:spPr>
          <a:xfrm>
            <a:off x="7336520" y="3296228"/>
            <a:ext cx="1588799" cy="1598003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8E26F202-3001-42EC-8D58-876801D2C771}"/>
              </a:ext>
            </a:extLst>
          </p:cNvPr>
          <p:cNvSpPr>
            <a:spLocks noGrp="1"/>
          </p:cNvSpPr>
          <p:nvPr/>
        </p:nvSpPr>
        <p:spPr>
          <a:xfrm>
            <a:off x="4953000" y="3353100"/>
            <a:ext cx="2383521" cy="1"/>
          </a:xfrm>
          <a:prstGeom prst="line">
            <a:avLst/>
          </a:prstGeom>
          <a:noFill/>
          <a:ln>
            <a:solidFill>
              <a:schemeClr val="tx1"/>
            </a:solidFill>
            <a:headEnd type="arrow"/>
            <a:tailEnd type="non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 noProof="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57D04E-9AFE-4E7A-9BE6-BE5972B06679}"/>
              </a:ext>
            </a:extLst>
          </p:cNvPr>
          <p:cNvSpPr>
            <a:spLocks noGrp="1"/>
          </p:cNvSpPr>
          <p:nvPr/>
        </p:nvSpPr>
        <p:spPr>
          <a:xfrm>
            <a:off x="681808" y="1185253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sz="1000" b="1" noProof="0" dirty="0">
                <a:latin typeface="Arial"/>
                <a:ea typeface="Arial"/>
                <a:cs typeface="Arial"/>
              </a:rPr>
              <a:t>Creadores de ganancias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79B318-72E6-4B81-A082-1F7D716462B2}"/>
              </a:ext>
            </a:extLst>
          </p:cNvPr>
          <p:cNvSpPr>
            <a:spLocks noGrp="1"/>
          </p:cNvSpPr>
          <p:nvPr/>
        </p:nvSpPr>
        <p:spPr>
          <a:xfrm rot="16200000">
            <a:off x="-675523" y="317311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sz="1000" b="1" noProof="0" dirty="0">
                <a:latin typeface="Arial"/>
                <a:ea typeface="Arial"/>
                <a:cs typeface="Arial"/>
              </a:rPr>
              <a:t>Productos y servicios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0C9DBB-8A8E-4441-99BC-23280198C4C0}"/>
              </a:ext>
            </a:extLst>
          </p:cNvPr>
          <p:cNvSpPr>
            <a:spLocks noGrp="1"/>
          </p:cNvSpPr>
          <p:nvPr/>
        </p:nvSpPr>
        <p:spPr>
          <a:xfrm>
            <a:off x="681808" y="528311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sz="1000" b="1" noProof="0" dirty="0">
                <a:latin typeface="Arial"/>
                <a:ea typeface="Arial"/>
                <a:cs typeface="Arial"/>
              </a:rPr>
              <a:t>Aliviadores de dolores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690704-3A1D-48EF-9975-038E9E577160}"/>
              </a:ext>
            </a:extLst>
          </p:cNvPr>
          <p:cNvSpPr>
            <a:spLocks noGrp="1"/>
          </p:cNvSpPr>
          <p:nvPr/>
        </p:nvSpPr>
        <p:spPr>
          <a:xfrm>
            <a:off x="6807275" y="5285803"/>
            <a:ext cx="1056051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sz="1000" b="1" noProof="0" dirty="0">
                <a:latin typeface="Arial"/>
                <a:ea typeface="Arial"/>
                <a:cs typeface="Arial"/>
              </a:rPr>
              <a:t>Dolores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2432A0-A68B-4803-BD6F-A31FB3AD93E3}"/>
              </a:ext>
            </a:extLst>
          </p:cNvPr>
          <p:cNvSpPr>
            <a:spLocks noGrp="1"/>
          </p:cNvSpPr>
          <p:nvPr/>
        </p:nvSpPr>
        <p:spPr>
          <a:xfrm>
            <a:off x="6899473" y="1202865"/>
            <a:ext cx="874094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000" b="1" noProof="0" dirty="0">
                <a:latin typeface="Arial"/>
                <a:ea typeface="Arial"/>
                <a:cs typeface="Arial"/>
              </a:rPr>
              <a:t>Ganancias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887788-F209-455D-950F-2D3DBACF4120}"/>
              </a:ext>
            </a:extLst>
          </p:cNvPr>
          <p:cNvSpPr>
            <a:spLocks noGrp="1"/>
          </p:cNvSpPr>
          <p:nvPr/>
        </p:nvSpPr>
        <p:spPr>
          <a:xfrm rot="5400000">
            <a:off x="8979518" y="3017485"/>
            <a:ext cx="1438403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sz="1000" b="1" noProof="0" dirty="0">
                <a:latin typeface="Arial"/>
                <a:ea typeface="Arial"/>
                <a:cs typeface="Arial"/>
              </a:rPr>
              <a:t>Trabajos del cliente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1607E94-1BCA-4524-8D27-038ADE1DDA54}"/>
              </a:ext>
            </a:extLst>
          </p:cNvPr>
          <p:cNvSpPr>
            <a:spLocks noGrp="1"/>
          </p:cNvSpPr>
          <p:nvPr/>
        </p:nvSpPr>
        <p:spPr>
          <a:xfrm>
            <a:off x="5105400" y="572346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Segmento de clientes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AA3A95-A782-4E71-B934-683CF1BD4E3C}"/>
              </a:ext>
            </a:extLst>
          </p:cNvPr>
          <p:cNvSpPr>
            <a:spLocks noGrp="1"/>
          </p:cNvSpPr>
          <p:nvPr/>
        </p:nvSpPr>
        <p:spPr>
          <a:xfrm>
            <a:off x="337456" y="572346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Propuesta de valor</a:t>
            </a:r>
          </a:p>
        </p:txBody>
      </p:sp>
      <p:pic>
        <p:nvPicPr>
          <p:cNvPr id="91" name="Picture 3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62800" y="3172335"/>
            <a:ext cx="328980" cy="335118"/>
          </a:xfrm>
          <a:prstGeom prst="rect">
            <a:avLst/>
          </a:prstGeom>
          <a:ln>
            <a:noFill/>
          </a:ln>
        </p:spPr>
      </p:pic>
      <p:sp>
        <p:nvSpPr>
          <p:cNvPr id="37" name="Straight Connector 36">
            <a:extLst>
              <a:ext uri="{FF2B5EF4-FFF2-40B4-BE49-F238E27FC236}">
                <a16:creationId xmlns:a16="http://schemas.microsoft.com/office/drawing/2014/main" id="{059EF9C4-68FD-4712-9F82-634F51D56D5D}"/>
              </a:ext>
            </a:extLst>
          </p:cNvPr>
          <p:cNvSpPr>
            <a:spLocks noGrp="1"/>
          </p:cNvSpPr>
          <p:nvPr/>
        </p:nvSpPr>
        <p:spPr>
          <a:xfrm>
            <a:off x="337456" y="1176868"/>
            <a:ext cx="2158604" cy="2119360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 noProof="0" dirty="0"/>
          </a:p>
        </p:txBody>
      </p:sp>
      <p:sp>
        <p:nvSpPr>
          <p:cNvPr id="38" name="Straight Connector 37">
            <a:extLst>
              <a:ext uri="{FF2B5EF4-FFF2-40B4-BE49-F238E27FC236}">
                <a16:creationId xmlns:a16="http://schemas.microsoft.com/office/drawing/2014/main" id="{599418D5-0FF8-432A-B27D-DF36E28F02DC}"/>
              </a:ext>
            </a:extLst>
          </p:cNvPr>
          <p:cNvSpPr>
            <a:spLocks noGrp="1"/>
          </p:cNvSpPr>
          <p:nvPr/>
        </p:nvSpPr>
        <p:spPr>
          <a:xfrm flipV="1">
            <a:off x="336353" y="3402055"/>
            <a:ext cx="2163054" cy="2127277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 noProof="0" dirty="0"/>
          </a:p>
        </p:txBody>
      </p:sp>
      <p:sp>
        <p:nvSpPr>
          <p:cNvPr id="41" name="Straight Connector 40">
            <a:extLst>
              <a:ext uri="{FF2B5EF4-FFF2-40B4-BE49-F238E27FC236}">
                <a16:creationId xmlns:a16="http://schemas.microsoft.com/office/drawing/2014/main" id="{94987625-DA1C-46EB-B886-DC0FB3F1147A}"/>
              </a:ext>
            </a:extLst>
          </p:cNvPr>
          <p:cNvSpPr>
            <a:spLocks noGrp="1"/>
          </p:cNvSpPr>
          <p:nvPr/>
        </p:nvSpPr>
        <p:spPr>
          <a:xfrm>
            <a:off x="2499407" y="3353100"/>
            <a:ext cx="2453593" cy="1"/>
          </a:xfrm>
          <a:prstGeom prst="line">
            <a:avLst/>
          </a:prstGeom>
          <a:noFill/>
          <a:ln>
            <a:solidFill>
              <a:schemeClr val="tx1"/>
            </a:solidFill>
            <a:headEnd type="none"/>
            <a:tailEnd type="arrow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 noProof="0" dirty="0"/>
          </a:p>
        </p:txBody>
      </p:sp>
      <p:pic>
        <p:nvPicPr>
          <p:cNvPr id="95" name="Picture 3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371439" y="3172335"/>
            <a:ext cx="330603" cy="334718"/>
          </a:xfrm>
          <a:prstGeom prst="rect">
            <a:avLst/>
          </a:prstGeom>
          <a:ln w="9525">
            <a:noFill/>
            <a:miter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Arial"/>
          <a:cs typeface="Arial"/>
        </a:defRPr>
      </a:lvl1pPr>
    </p:titleStyle>
    <p:bodyStyle>
      <a:lvl1pPr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Arial"/>
          <a:cs typeface="Arial"/>
        </a:defRPr>
      </a:lvl1pPr>
      <a:lvl2pPr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Arial"/>
          <a:cs typeface="Arial"/>
        </a:defRPr>
      </a:lvl2pPr>
      <a:lvl3pPr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Arial"/>
          <a:cs typeface="Arial"/>
        </a:defRPr>
      </a:lvl3pPr>
      <a:lvl4pPr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Arial"/>
          <a:cs typeface="Arial"/>
        </a:defRPr>
      </a:lvl4pPr>
      <a:lvl5pPr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Arial"/>
          <a:cs typeface="Arial"/>
        </a:defRPr>
      </a:lvl5pPr>
      <a:lvl6pPr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rategyzer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neoschrono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rategyzer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neoschrono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4062B2-E538-4996-BFC7-F8FC6898A158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r>
              <a:rPr lang="es-ES_tradnl" noProof="0" dirty="0"/>
              <a:t>Nombre del startup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55D4CB-C0FF-4BB5-AA03-51835A6BE6A6}"/>
              </a:ext>
            </a:extLst>
          </p:cNvPr>
          <p:cNvSpPr>
            <a:spLocks noGrp="1"/>
          </p:cNvSpPr>
          <p:nvPr>
            <p:ph type="body" idx="23"/>
          </p:nvPr>
        </p:nvSpPr>
        <p:spPr/>
        <p:txBody>
          <a:bodyPr/>
          <a:lstStyle/>
          <a:p>
            <a:r>
              <a:rPr lang="es-ES_tradnl" noProof="0" dirty="0"/>
              <a:t>Nombre1, Nombre2, …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16A8F0-78BD-468E-B0E7-DA6B6FA448E7}"/>
              </a:ext>
            </a:extLst>
          </p:cNvPr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r>
              <a:rPr lang="es-ES_tradnl" noProof="0" dirty="0"/>
              <a:t>DD/MM/AAAA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918F7A-64AB-448F-9A2B-95A472990231}"/>
              </a:ext>
            </a:extLst>
          </p:cNvPr>
          <p:cNvSpPr>
            <a:spLocks noGrp="1"/>
          </p:cNvSpPr>
          <p:nvPr>
            <p:ph type="body" idx="25"/>
          </p:nvPr>
        </p:nvSpPr>
        <p:spPr/>
        <p:txBody>
          <a:bodyPr/>
          <a:lstStyle/>
          <a:p>
            <a:r>
              <a:rPr lang="es-ES_tradnl" noProof="0" dirty="0"/>
              <a:t>X.Y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E38CC05-E2B6-4DDB-AA59-68F20398102F}"/>
              </a:ext>
            </a:extLst>
          </p:cNvPr>
          <p:cNvSpPr>
            <a:spLocks noGrp="1"/>
          </p:cNvSpPr>
          <p:nvPr>
            <p:ph type="body" idx="32"/>
          </p:nvPr>
        </p:nvSpPr>
        <p:spPr/>
        <p:txBody>
          <a:bodyPr/>
          <a:lstStyle/>
          <a:p>
            <a:r>
              <a:rPr lang="es-ES_tradnl" noProof="0" dirty="0"/>
              <a:t>Explica cómo los productos y servicios generan beneficios al cliente.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C30F0B0-10E8-46EC-A86E-04C466A5448C}"/>
              </a:ext>
            </a:extLst>
          </p:cNvPr>
          <p:cNvSpPr>
            <a:spLocks noGrp="1"/>
          </p:cNvSpPr>
          <p:nvPr>
            <p:ph type="body" idx="33"/>
          </p:nvPr>
        </p:nvSpPr>
        <p:spPr/>
        <p:txBody>
          <a:bodyPr/>
          <a:lstStyle/>
          <a:p>
            <a:r>
              <a:rPr lang="es-ES_tradnl" noProof="0" dirty="0"/>
              <a:t>Enumera los productos y servicios en los que se basa tu propuesta de valor.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5C47819-E153-4E0D-836C-B87BD81DDBAA}"/>
              </a:ext>
            </a:extLst>
          </p:cNvPr>
          <p:cNvSpPr>
            <a:spLocks noGrp="1"/>
          </p:cNvSpPr>
          <p:nvPr>
            <p:ph type="body" idx="34"/>
          </p:nvPr>
        </p:nvSpPr>
        <p:spPr/>
        <p:txBody>
          <a:bodyPr/>
          <a:lstStyle/>
          <a:p>
            <a:r>
              <a:rPr lang="es-ES_tradnl" noProof="0" dirty="0"/>
              <a:t>Explica cómo tus productos y servicios alivian las frustraciones del cliente.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29752C-B43F-4CB6-8912-4803EB5203A5}"/>
              </a:ext>
            </a:extLst>
          </p:cNvPr>
          <p:cNvSpPr>
            <a:spLocks noGrp="1"/>
          </p:cNvSpPr>
          <p:nvPr>
            <p:ph type="body" idx="35"/>
          </p:nvPr>
        </p:nvSpPr>
        <p:spPr/>
        <p:txBody>
          <a:bodyPr/>
          <a:lstStyle/>
          <a:p>
            <a:pPr lvl="0">
              <a:buNone/>
            </a:pPr>
            <a:r>
              <a:rPr lang="es-ES_tradnl" noProof="0" dirty="0"/>
              <a:t>Describe los resultados que los clientes quieren lograr o los beneficios concretos que buscan.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7EF08B-426A-47E0-A582-A345F96AF086}"/>
              </a:ext>
            </a:extLst>
          </p:cNvPr>
          <p:cNvSpPr>
            <a:spLocks noGrp="1"/>
          </p:cNvSpPr>
          <p:nvPr>
            <p:ph type="body" idx="36"/>
          </p:nvPr>
        </p:nvSpPr>
        <p:spPr/>
        <p:txBody>
          <a:bodyPr/>
          <a:lstStyle/>
          <a:p>
            <a:pPr lvl="0">
              <a:buNone/>
            </a:pPr>
            <a:r>
              <a:rPr lang="es-ES_tradnl" noProof="0" dirty="0"/>
              <a:t>Describe resultados negativos, riesgos y obstáculos vinculados a los trabajos del cliente.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9E49E7-3E08-41D1-A957-3795F31BE5E8}"/>
              </a:ext>
            </a:extLst>
          </p:cNvPr>
          <p:cNvSpPr>
            <a:spLocks noGrp="1"/>
          </p:cNvSpPr>
          <p:nvPr>
            <p:ph type="body" idx="37"/>
          </p:nvPr>
        </p:nvSpPr>
        <p:spPr/>
        <p:txBody>
          <a:bodyPr/>
          <a:lstStyle/>
          <a:p>
            <a:pPr lvl="0">
              <a:buNone/>
            </a:pPr>
            <a:r>
              <a:rPr lang="es-ES_tradnl" noProof="0" dirty="0"/>
              <a:t>Describe, con sus propias palabras, qué intentan conseguir los clientes en su trabajo y su vida.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D24FBF-7613-4809-8304-A9D2082AE9FF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s-ES_tradnl" noProof="0" dirty="0"/>
              <a:t>Crea una propuesta de valor para cada segmento de clientes de tu modelo de negocio.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2F2F3D8-C4E4-410C-BA07-5A838030FC34}"/>
              </a:ext>
            </a:extLst>
          </p:cNvPr>
          <p:cNvSpPr>
            <a:spLocks noGrp="1"/>
          </p:cNvSpPr>
          <p:nvPr>
            <p:ph type="body" idx="40"/>
          </p:nvPr>
        </p:nvSpPr>
        <p:spPr/>
        <p:txBody>
          <a:bodyPr/>
          <a:lstStyle/>
          <a:p>
            <a:r>
              <a:rPr lang="es-ES_tradnl" noProof="0" dirty="0"/>
              <a:t>Nombra el segmento de clientes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DF1893-0876-4423-C50A-C66F5BFAE7D4}"/>
              </a:ext>
            </a:extLst>
          </p:cNvPr>
          <p:cNvSpPr>
            <a:spLocks noGrp="1"/>
          </p:cNvSpPr>
          <p:nvPr/>
        </p:nvSpPr>
        <p:spPr>
          <a:xfrm>
            <a:off x="247650" y="6457891"/>
            <a:ext cx="94107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 and Copyright by: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Strategyzer AG (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3"/>
              </a:rPr>
              <a:t>https://www.strategyzer.com/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4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License: </a:t>
            </a:r>
            <a:r>
              <a:rPr lang="mr-IN" sz="700" dirty="0">
                <a:latin typeface="Arial"/>
                <a:cs typeface="Arial"/>
                <a:hlinkClick r:id="rId5"/>
              </a:rPr>
              <a:t>CC BY-SA 3.0</a:t>
            </a:r>
            <a:endParaRPr lang="mr-IN" sz="700" dirty="0">
              <a:solidFill>
                <a:srgbClr val="80808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118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F98F80A-1B76-4330-BE8F-A18739BF1E01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A8A74A7-7BA9-4197-9081-0C55384F8CE2}"/>
              </a:ext>
            </a:extLst>
          </p:cNvPr>
          <p:cNvSpPr>
            <a:spLocks noGrp="1"/>
          </p:cNvSpPr>
          <p:nvPr>
            <p:ph type="body" idx="2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01BE091-8375-4482-ACA5-580CE89F337A}"/>
              </a:ext>
            </a:extLst>
          </p:cNvPr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C4E1FD0-0C2F-4689-A3FA-F439475A095A}"/>
              </a:ext>
            </a:extLst>
          </p:cNvPr>
          <p:cNvSpPr>
            <a:spLocks noGrp="1"/>
          </p:cNvSpPr>
          <p:nvPr>
            <p:ph type="body" idx="25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AD144E0-2FF7-42C6-93BC-FE654F4CE31F}"/>
              </a:ext>
            </a:extLst>
          </p:cNvPr>
          <p:cNvSpPr>
            <a:spLocks noGrp="1"/>
          </p:cNvSpPr>
          <p:nvPr>
            <p:ph type="body" idx="32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5DCDE74-4CFC-434C-8059-1F49458F7462}"/>
              </a:ext>
            </a:extLst>
          </p:cNvPr>
          <p:cNvSpPr>
            <a:spLocks noGrp="1"/>
          </p:cNvSpPr>
          <p:nvPr>
            <p:ph type="body" idx="3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0764402-CC4A-4CC4-A203-48AE883DC54C}"/>
              </a:ext>
            </a:extLst>
          </p:cNvPr>
          <p:cNvSpPr>
            <a:spLocks noGrp="1"/>
          </p:cNvSpPr>
          <p:nvPr>
            <p:ph type="body" idx="34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A9D0F9BD-6DE0-4916-A18F-4C5905FD963B}"/>
              </a:ext>
            </a:extLst>
          </p:cNvPr>
          <p:cNvSpPr>
            <a:spLocks noGrp="1"/>
          </p:cNvSpPr>
          <p:nvPr>
            <p:ph type="body" idx="35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0A5E34D3-9B83-48E4-B319-675B89FB51DF}"/>
              </a:ext>
            </a:extLst>
          </p:cNvPr>
          <p:cNvSpPr>
            <a:spLocks noGrp="1"/>
          </p:cNvSpPr>
          <p:nvPr>
            <p:ph type="body" idx="36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3F89F635-2F0F-4F07-A276-FEF442DDE367}"/>
              </a:ext>
            </a:extLst>
          </p:cNvPr>
          <p:cNvSpPr>
            <a:spLocks noGrp="1"/>
          </p:cNvSpPr>
          <p:nvPr>
            <p:ph type="body" idx="37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D99FCBA-2D67-470F-A1CF-F052AD2BDD7E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endParaRPr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27986C82-7E06-4368-8FA3-DA98E83FEBE3}"/>
              </a:ext>
            </a:extLst>
          </p:cNvPr>
          <p:cNvSpPr>
            <a:spLocks noGrp="1"/>
          </p:cNvSpPr>
          <p:nvPr>
            <p:ph type="body" idx="40"/>
          </p:nvPr>
        </p:nvSpPr>
        <p:spPr/>
        <p:txBody>
          <a:bodyPr/>
          <a:lstStyle/>
          <a:p>
            <a:endParaRPr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7620160-4FC7-49B3-9918-46A47D223067}"/>
              </a:ext>
            </a:extLst>
          </p:cNvPr>
          <p:cNvSpPr>
            <a:spLocks noGrp="1"/>
          </p:cNvSpPr>
          <p:nvPr/>
        </p:nvSpPr>
        <p:spPr>
          <a:xfrm>
            <a:off x="247650" y="6457891"/>
            <a:ext cx="94107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 and Copyright by: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Strategyzer AG (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3"/>
              </a:rPr>
              <a:t>https://www.strategyzer.com/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4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License: </a:t>
            </a:r>
            <a:r>
              <a:rPr lang="mr-IN" sz="700" dirty="0">
                <a:latin typeface="Arial"/>
                <a:cs typeface="Arial"/>
                <a:hlinkClick r:id="rId5"/>
              </a:rPr>
              <a:t>CC BY-SA 3.0</a:t>
            </a:r>
            <a:endParaRPr lang="mr-IN" sz="700" dirty="0">
              <a:solidFill>
                <a:srgbClr val="80808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os Chron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os Chron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193</Words>
  <Application>Microsoft Macintosh PowerPoint</Application>
  <PresentationFormat>A4 Paper (210x297 mm)</PresentationFormat>
  <Paragraphs>14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del Canvas de Propuesta de Valor de Strategyzer (PPTX)</dc:title>
  <dc:subject>Canvas de Propuesta de Valor</dc:subject>
  <dc:creator>Thomas Papanikolaou</dc:creator>
  <cp:keywords>Value Proposition Canvas, Strategyzer, Canvas de Propuesta de Valor, plantilla, PowerPoint, pptx, español, gratis</cp:keywords>
  <dc:description>El Canvas de Propuesta de Valor de Strategyzer AG, https://www.strategyzer.com. Esta implementación en PowerPoint se distribuye bajo la licencia Creative Commons Atribución-CompartirIgual 3.0 Unported.</dc:description>
  <cp:lastModifiedBy>Dr. Thomas Papanikolaou</cp:lastModifiedBy>
  <cp:revision>89</cp:revision>
  <cp:lastPrinted>2019-04-01T19:25:48Z</cp:lastPrinted>
  <dcterms:created xsi:type="dcterms:W3CDTF">2019-04-01T16:49:19Z</dcterms:created>
  <dcterms:modified xsi:type="dcterms:W3CDTF">2026-09-01T20:23:33Z</dcterms:modified>
  <cp:category>Plantilla de PowerPoint PPTX</cp:category>
</cp:coreProperties>
</file>