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81" autoAdjust="0"/>
    <p:restoredTop sz="99472" autoAdjust="0"/>
  </p:normalViewPr>
  <p:slideViewPr>
    <p:cSldViewPr snapToObjects="1">
      <p:cViewPr varScale="1">
        <p:scale>
          <a:sx n="124" d="100"/>
          <a:sy n="124" d="100"/>
        </p:scale>
        <p:origin x="-808" y="-10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alue Proposition Canvas">
    <p:spTree>
      <p:nvGrpSpPr>
        <p:cNvPr id="1" name=""/>
        <p:cNvGrpSpPr/>
        <p:nvPr/>
      </p:nvGrpSpPr>
      <p:grpSpPr>
        <a:xfrm>
          <a:off x="0" y="0"/>
          <a:ext cx="0" cy="0"/>
          <a:chOff x="0" y="0"/>
          <a:chExt cx="0" cy="0"/>
        </a:xfrm>
      </p:grpSpPr>
      <p:sp>
        <p:nvSpPr>
          <p:cNvPr id="22" name="Text Placeholder 8"/>
          <p:cNvSpPr>
            <a:spLocks noGrp="1"/>
          </p:cNvSpPr>
          <p:nvPr>
            <p:ph type="body" sz="quarter" idx="22" hasCustomPrompt="1"/>
          </p:nvPr>
        </p:nvSpPr>
        <p:spPr>
          <a:xfrm>
            <a:off x="3962400" y="381000"/>
            <a:ext cx="1403350" cy="228600"/>
          </a:xfrm>
          <a:prstGeom prst="rect">
            <a:avLst/>
          </a:prstGeom>
          <a:solidFill>
            <a:srgbClr val="FFFFFF"/>
          </a:solidFill>
          <a:ln>
            <a:noFill/>
          </a:ln>
        </p:spPr>
        <p:txBody>
          <a:bodyPr vert="horz"/>
          <a:lstStyle>
            <a:lvl1pPr marL="0" indent="0">
              <a:buNone/>
              <a:defRPr sz="900" baseline="0"/>
            </a:lvl1pPr>
          </a:lstStyle>
          <a:p>
            <a:pPr lvl="0"/>
            <a:r>
              <a:rPr lang="en-GB" dirty="0" smtClean="0"/>
              <a:t>Startup Name</a:t>
            </a:r>
            <a:endParaRPr lang="en-GB" dirty="0"/>
          </a:p>
        </p:txBody>
      </p:sp>
      <p:sp>
        <p:nvSpPr>
          <p:cNvPr id="23" name="Text Placeholder 8"/>
          <p:cNvSpPr>
            <a:spLocks noGrp="1"/>
          </p:cNvSpPr>
          <p:nvPr>
            <p:ph type="body" sz="quarter" idx="23" hasCustomPrompt="1"/>
          </p:nvPr>
        </p:nvSpPr>
        <p:spPr>
          <a:xfrm>
            <a:off x="5685201" y="381000"/>
            <a:ext cx="1403350" cy="228600"/>
          </a:xfrm>
          <a:prstGeom prst="rect">
            <a:avLst/>
          </a:prstGeom>
          <a:solidFill>
            <a:srgbClr val="FFFFFF"/>
          </a:solidFill>
          <a:ln>
            <a:noFill/>
          </a:ln>
        </p:spPr>
        <p:txBody>
          <a:bodyPr vert="horz"/>
          <a:lstStyle>
            <a:lvl1pPr marL="0" indent="0">
              <a:buNone/>
              <a:defRPr sz="900"/>
            </a:lvl1pPr>
          </a:lstStyle>
          <a:p>
            <a:pPr lvl="0"/>
            <a:r>
              <a:rPr lang="en-GB" dirty="0" smtClean="0"/>
              <a:t>Name1, Name2, </a:t>
            </a:r>
            <a:r>
              <a:rPr lang="mr-IN" dirty="0" smtClean="0"/>
              <a:t>…</a:t>
            </a:r>
            <a:endParaRPr lang="en-GB" dirty="0"/>
          </a:p>
        </p:txBody>
      </p:sp>
      <p:sp>
        <p:nvSpPr>
          <p:cNvPr id="24" name="Text Placeholder 8"/>
          <p:cNvSpPr>
            <a:spLocks noGrp="1"/>
          </p:cNvSpPr>
          <p:nvPr>
            <p:ph type="body" sz="quarter" idx="24" hasCustomPrompt="1"/>
          </p:nvPr>
        </p:nvSpPr>
        <p:spPr>
          <a:xfrm>
            <a:off x="7759700" y="381000"/>
            <a:ext cx="1155700" cy="228600"/>
          </a:xfrm>
          <a:prstGeom prst="rect">
            <a:avLst/>
          </a:prstGeom>
          <a:solidFill>
            <a:srgbClr val="FFFFFF"/>
          </a:solidFill>
          <a:ln>
            <a:noFill/>
          </a:ln>
        </p:spPr>
        <p:txBody>
          <a:bodyPr vert="horz"/>
          <a:lstStyle>
            <a:lvl1pPr marL="0" indent="0">
              <a:buNone/>
              <a:defRPr sz="900"/>
            </a:lvl1pPr>
          </a:lstStyle>
          <a:p>
            <a:pPr lvl="0"/>
            <a:r>
              <a:rPr lang="de-DE" noProof="0" dirty="0" smtClean="0"/>
              <a:t>TT/MM/JJJJ</a:t>
            </a:r>
            <a:endParaRPr lang="de-DE" noProof="0" dirty="0"/>
          </a:p>
        </p:txBody>
      </p:sp>
      <p:sp>
        <p:nvSpPr>
          <p:cNvPr id="25" name="Text Placeholder 8"/>
          <p:cNvSpPr>
            <a:spLocks noGrp="1"/>
          </p:cNvSpPr>
          <p:nvPr>
            <p:ph type="body" sz="quarter" idx="25" hasCustomPrompt="1"/>
          </p:nvPr>
        </p:nvSpPr>
        <p:spPr>
          <a:xfrm>
            <a:off x="9245600" y="381000"/>
            <a:ext cx="412750" cy="228600"/>
          </a:xfrm>
          <a:prstGeom prst="rect">
            <a:avLst/>
          </a:prstGeom>
          <a:solidFill>
            <a:srgbClr val="FFFFFF"/>
          </a:solidFill>
          <a:ln>
            <a:noFill/>
          </a:ln>
        </p:spPr>
        <p:txBody>
          <a:bodyPr vert="horz"/>
          <a:lstStyle>
            <a:lvl1pPr marL="0" indent="0">
              <a:buNone/>
              <a:defRPr sz="900"/>
            </a:lvl1pPr>
          </a:lstStyle>
          <a:p>
            <a:pPr lvl="0"/>
            <a:r>
              <a:rPr lang="en-GB" dirty="0" smtClean="0"/>
              <a:t>X.Y</a:t>
            </a:r>
            <a:endParaRPr lang="en-GB" dirty="0"/>
          </a:p>
        </p:txBody>
      </p:sp>
      <p:sp>
        <p:nvSpPr>
          <p:cNvPr id="36" name="Text Placeholder 35"/>
          <p:cNvSpPr>
            <a:spLocks noGrp="1"/>
          </p:cNvSpPr>
          <p:nvPr>
            <p:ph type="body" sz="quarter" idx="32" hasCustomPrompt="1"/>
          </p:nvPr>
        </p:nvSpPr>
        <p:spPr>
          <a:xfrm>
            <a:off x="408810" y="1524000"/>
            <a:ext cx="1981200" cy="1724025"/>
          </a:xfrm>
          <a:prstGeom prst="rect">
            <a:avLst/>
          </a:prstGeom>
        </p:spPr>
        <p:txBody>
          <a:bodyPr vert="horz"/>
          <a:lstStyle>
            <a:lvl1pPr marL="0" indent="0">
              <a:buNone/>
              <a:defRPr sz="70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de-DE" dirty="0" smtClean="0"/>
              <a:t>Ein Vorteil ist, was Ihr Produkt für den Kunden tut. Die Vorteile sind die Art und Weise, wie die Funktionen das Leben Ihrer Kunden erleichtern, indem sie das Vergnügen erhöhen oder die Schmerzen verringern. Die Vorteile Ihres Produkts sind der eigentliche Kern Ihres Wertversprechens. Der beste Weg, um die Vorteile Ihres Produkts auf der Leinwand aufzulisten, besteht darin, sich vorzustellen, wie Ihr Produkt das Leben Ihrer Kunden verbessert. </a:t>
            </a:r>
            <a:endParaRPr lang="en-GB" dirty="0" smtClean="0"/>
          </a:p>
        </p:txBody>
      </p:sp>
      <p:sp>
        <p:nvSpPr>
          <p:cNvPr id="37" name="Text Placeholder 35"/>
          <p:cNvSpPr>
            <a:spLocks noGrp="1"/>
          </p:cNvSpPr>
          <p:nvPr>
            <p:ph type="body" sz="quarter" idx="33" hasCustomPrompt="1"/>
          </p:nvPr>
        </p:nvSpPr>
        <p:spPr>
          <a:xfrm>
            <a:off x="408810" y="3746040"/>
            <a:ext cx="1981200" cy="1724025"/>
          </a:xfrm>
          <a:prstGeom prst="rect">
            <a:avLst/>
          </a:prstGeom>
        </p:spPr>
        <p:txBody>
          <a:bodyPr vert="horz"/>
          <a:lstStyle>
            <a:lvl1pPr marL="0" indent="0">
              <a:buNone/>
              <a:defRPr sz="700" baseline="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de-DE" noProof="0" dirty="0" smtClean="0"/>
              <a:t>Eine Funktion ist eine sachliche Beschreibung der Funktionsweise Ihres Produkts. Die Merkmale sind die Funktionsmerkmale Ihres Produkts. Die Funktionen bieten auch die „Gründe zu glauben“. Viele FMCG-Vermarkter verspotten die Bedeutung von Funktionen, da Funktionen bei den meisten FMCG-Vermarktungen keinen Unterschied mehr darstellen. Für Technologieprodukte und innovative neue Dienstleistungen können die angebotenen Funktionen dennoch ein wichtiger Bestandteil Ihres Wertversprechens sein. </a:t>
            </a:r>
          </a:p>
        </p:txBody>
      </p:sp>
      <p:sp>
        <p:nvSpPr>
          <p:cNvPr id="39" name="Text Placeholder 35"/>
          <p:cNvSpPr>
            <a:spLocks noGrp="1"/>
          </p:cNvSpPr>
          <p:nvPr>
            <p:ph type="body" sz="quarter" idx="34" hasCustomPrompt="1"/>
          </p:nvPr>
        </p:nvSpPr>
        <p:spPr>
          <a:xfrm>
            <a:off x="2618610" y="1524000"/>
            <a:ext cx="1981200" cy="3946065"/>
          </a:xfrm>
          <a:prstGeom prst="rect">
            <a:avLst/>
          </a:prstGeom>
        </p:spPr>
        <p:txBody>
          <a:bodyPr vert="horz" anchor="ctr"/>
          <a:lstStyle>
            <a:lvl1pPr marL="0" indent="0">
              <a:buNone/>
              <a:defRPr sz="700" baseline="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de-DE" dirty="0" smtClean="0"/>
              <a:t>Die Produkterfahrung ist die Art und Weise, wie sich der Kunde beim Besitz Ihres Produkts fühlt. Dies ist die Gesamtsumme der kombinierten Funktionen und Vorteile. Die Produkterfahrung unterscheidet sich von Funktionen und Vorteilen, da es mehr um die emotionalen Gründe geht, warum Menschen Ihr Produkt kaufen und was es für sie in ihrem eigenen Leben bedeutet. Die Produkterfahrung ist der Kernel, der dabei hilft, die Marktpositionierung und die Markenessenz zu identifizieren, die normalerweise aus dem Wertversprechen aufgebaut werden. </a:t>
            </a:r>
            <a:endParaRPr lang="en-GB" dirty="0" smtClean="0"/>
          </a:p>
        </p:txBody>
      </p:sp>
      <p:sp>
        <p:nvSpPr>
          <p:cNvPr id="42" name="Text Placeholder 35"/>
          <p:cNvSpPr>
            <a:spLocks noGrp="1"/>
          </p:cNvSpPr>
          <p:nvPr>
            <p:ph type="body" sz="quarter" idx="35" hasCustomPrompt="1"/>
          </p:nvPr>
        </p:nvSpPr>
        <p:spPr>
          <a:xfrm>
            <a:off x="5867400" y="1676400"/>
            <a:ext cx="1816100" cy="1447800"/>
          </a:xfrm>
          <a:prstGeom prst="rect">
            <a:avLst/>
          </a:prstGeom>
        </p:spPr>
        <p:txBody>
          <a:bodyPr vert="horz"/>
          <a:lstStyle>
            <a:lvl1pPr marL="0" indent="0">
              <a:buNone/>
              <a:defRPr sz="70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de-DE" noProof="0" dirty="0" smtClean="0"/>
              <a:t>Die emotionalen Treiber der Entscheidungsfindung sind Dinge, die wir sein, tun oder haben wollen. Unsere Wünsche sind normalerweise bewusste (aber ehrgeizige) Gedanken darüber, wie wir unser Leben verbessern möchten. Sie wirken manchmal wie Tagträume, können aber starke Motivatoren für Aktionen sein. Die Wünsche sprechen mehr für die Anziehungskraft unserer Herzen und unserer Emotionen.</a:t>
            </a:r>
          </a:p>
        </p:txBody>
      </p:sp>
      <p:sp>
        <p:nvSpPr>
          <p:cNvPr id="43" name="Text Placeholder 35"/>
          <p:cNvSpPr>
            <a:spLocks noGrp="1"/>
          </p:cNvSpPr>
          <p:nvPr>
            <p:ph type="body" sz="quarter" idx="36" hasCustomPrompt="1"/>
          </p:nvPr>
        </p:nvSpPr>
        <p:spPr>
          <a:xfrm>
            <a:off x="5867400" y="3657600"/>
            <a:ext cx="1816100" cy="1600200"/>
          </a:xfrm>
          <a:prstGeom prst="rect">
            <a:avLst/>
          </a:prstGeom>
        </p:spPr>
        <p:txBody>
          <a:bodyPr vert="horz"/>
          <a:lstStyle>
            <a:lvl1pPr marL="0" indent="0">
              <a:buNone/>
              <a:defRPr sz="700" b="0" i="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de-DE" dirty="0" smtClean="0"/>
              <a:t>Die Bedürfnisse des Kunden sind die rationalen Dinge, die der Kunde tun muss. Interessanterweise sind die Bedürfnisse nicht immer bewusst. Kunden können Bedürfnisse haben, über die sie möglicherweise noch nichts wissen. Designer nennen diese „latenten Bedürfnisse“. Die Bedürfnisse sprechen mehr für die Anziehungskraft unserer Köpfe und für rationale Motivationen. </a:t>
            </a:r>
            <a:endParaRPr lang="en-GB" dirty="0" smtClean="0"/>
          </a:p>
        </p:txBody>
      </p:sp>
      <p:sp>
        <p:nvSpPr>
          <p:cNvPr id="44" name="Text Placeholder 35"/>
          <p:cNvSpPr>
            <a:spLocks noGrp="1"/>
          </p:cNvSpPr>
          <p:nvPr>
            <p:ph type="body" sz="quarter" idx="37" hasCustomPrompt="1"/>
          </p:nvPr>
        </p:nvSpPr>
        <p:spPr>
          <a:xfrm>
            <a:off x="8181210" y="2410587"/>
            <a:ext cx="1219200" cy="2057400"/>
          </a:xfrm>
          <a:prstGeom prst="rect">
            <a:avLst/>
          </a:prstGeom>
        </p:spPr>
        <p:txBody>
          <a:bodyPr vert="horz" anchor="ctr"/>
          <a:lstStyle>
            <a:lvl1pPr marL="0" indent="0">
              <a:buNone/>
              <a:defRPr sz="700" b="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de-DE" noProof="0" dirty="0" smtClean="0"/>
              <a:t>Ängste können ein starker Treiber des Kaufverhaltens sein und die verborgene Quelle von Wünschen und Bedürfnissen sein. Für jedes Produkt gibt es einen geheimen „Schmerz des Wechsels“. Selbst wenn Ihr Produkt besser als die Konkurrenz ist, ist es möglicherweise nicht groß genug, um die Trägheit des Status Quo zu überwinden.</a:t>
            </a:r>
          </a:p>
        </p:txBody>
      </p:sp>
      <p:sp>
        <p:nvSpPr>
          <p:cNvPr id="45" name="Text Placeholder 35"/>
          <p:cNvSpPr>
            <a:spLocks noGrp="1"/>
          </p:cNvSpPr>
          <p:nvPr>
            <p:ph type="body" sz="quarter" idx="38" hasCustomPrompt="1"/>
          </p:nvPr>
        </p:nvSpPr>
        <p:spPr>
          <a:xfrm>
            <a:off x="5943600" y="5715000"/>
            <a:ext cx="3505200" cy="579755"/>
          </a:xfrm>
          <a:prstGeom prst="rect">
            <a:avLst/>
          </a:prstGeom>
        </p:spPr>
        <p:txBody>
          <a:bodyPr vert="horz"/>
          <a:lstStyle>
            <a:lvl1pPr marL="0" indent="0">
              <a:buNone/>
              <a:defRPr sz="700" b="0" i="0" baseline="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de-DE" dirty="0" smtClean="0"/>
              <a:t>Dies sind nicht nur die offensichtlichen Konkurrenten, sondern auch bestehende Verhaltensweisen und Bewältigungsmechanismen. Denken Sie daran, dass die Menschen es ohne Ihr Produkt so weit im Leben geschafft haben. Wenn Ihr Produkt nicht besser ist als die vorhandenen Lösungen, haben Sie kein reales Wertversprechen. </a:t>
            </a:r>
            <a:endParaRPr lang="en-GB" dirty="0" smtClean="0"/>
          </a:p>
        </p:txBody>
      </p:sp>
      <p:sp>
        <p:nvSpPr>
          <p:cNvPr id="46" name="Text Placeholder 35"/>
          <p:cNvSpPr>
            <a:spLocks noGrp="1"/>
          </p:cNvSpPr>
          <p:nvPr>
            <p:ph type="body" sz="quarter" idx="39" hasCustomPrompt="1"/>
          </p:nvPr>
        </p:nvSpPr>
        <p:spPr>
          <a:xfrm>
            <a:off x="408810" y="6066155"/>
            <a:ext cx="1981200" cy="228600"/>
          </a:xfrm>
          <a:prstGeom prst="rect">
            <a:avLst/>
          </a:prstGeom>
        </p:spPr>
        <p:txBody>
          <a:bodyPr vert="horz"/>
          <a:lstStyle>
            <a:lvl1pPr marL="0" indent="0">
              <a:buNone/>
              <a:defRPr sz="700" baseline="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de-DE" dirty="0" smtClean="0"/>
              <a:t>Nennen Sie Ihr Produkt / Ihre Dienstleistung </a:t>
            </a:r>
            <a:endParaRPr lang="en-GB" dirty="0" smtClean="0"/>
          </a:p>
        </p:txBody>
      </p:sp>
      <p:sp>
        <p:nvSpPr>
          <p:cNvPr id="48" name="Text Placeholder 35"/>
          <p:cNvSpPr>
            <a:spLocks noGrp="1"/>
          </p:cNvSpPr>
          <p:nvPr>
            <p:ph type="body" sz="quarter" idx="40" hasCustomPrompt="1"/>
          </p:nvPr>
        </p:nvSpPr>
        <p:spPr>
          <a:xfrm>
            <a:off x="2618610" y="6066155"/>
            <a:ext cx="1981200" cy="228600"/>
          </a:xfrm>
          <a:prstGeom prst="rect">
            <a:avLst/>
          </a:prstGeom>
        </p:spPr>
        <p:txBody>
          <a:bodyPr vert="horz"/>
          <a:lstStyle>
            <a:lvl1pPr marL="0" indent="0">
              <a:buNone/>
              <a:defRPr sz="70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de-DE" noProof="0" dirty="0" smtClean="0"/>
              <a:t>Nennen Sie Ihren idealen Kunden</a:t>
            </a:r>
          </a:p>
        </p:txBody>
      </p:sp>
    </p:spTree>
    <p:extLst>
      <p:ext uri="{BB962C8B-B14F-4D97-AF65-F5344CB8AC3E}">
        <p14:creationId xmlns:p14="http://schemas.microsoft.com/office/powerpoint/2010/main" val="37551735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44" name="Rectangle 43"/>
          <p:cNvSpPr/>
          <p:nvPr userDrawn="1"/>
        </p:nvSpPr>
        <p:spPr>
          <a:xfrm>
            <a:off x="266784" y="762000"/>
            <a:ext cx="9384818" cy="5638800"/>
          </a:xfrm>
          <a:prstGeom prst="rect">
            <a:avLst/>
          </a:pr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noProof="0"/>
          </a:p>
        </p:txBody>
      </p:sp>
      <p:sp>
        <p:nvSpPr>
          <p:cNvPr id="7" name="TextBox 6"/>
          <p:cNvSpPr txBox="1"/>
          <p:nvPr userDrawn="1"/>
        </p:nvSpPr>
        <p:spPr>
          <a:xfrm>
            <a:off x="247650" y="304800"/>
            <a:ext cx="2952750" cy="338554"/>
          </a:xfrm>
          <a:prstGeom prst="rect">
            <a:avLst/>
          </a:prstGeom>
          <a:noFill/>
        </p:spPr>
        <p:txBody>
          <a:bodyPr wrap="square" rtlCol="0">
            <a:spAutoFit/>
          </a:bodyPr>
          <a:lstStyle/>
          <a:p>
            <a:r>
              <a:rPr lang="de-DE" sz="1600" b="1" noProof="0" smtClean="0">
                <a:latin typeface="Arial"/>
                <a:cs typeface="Arial"/>
              </a:rPr>
              <a:t>Value Proposition</a:t>
            </a:r>
            <a:r>
              <a:rPr lang="de-DE" sz="1600" b="1" baseline="0" noProof="0" smtClean="0">
                <a:latin typeface="Arial"/>
                <a:cs typeface="Arial"/>
              </a:rPr>
              <a:t> </a:t>
            </a:r>
            <a:r>
              <a:rPr lang="de-DE" sz="1600" b="1" noProof="0" smtClean="0">
                <a:latin typeface="Arial"/>
                <a:cs typeface="Arial"/>
              </a:rPr>
              <a:t>Canvas</a:t>
            </a:r>
            <a:endParaRPr lang="de-DE" sz="1600" b="1" noProof="0">
              <a:latin typeface="Arial"/>
              <a:cs typeface="Arial"/>
            </a:endParaRPr>
          </a:p>
        </p:txBody>
      </p:sp>
      <p:sp>
        <p:nvSpPr>
          <p:cNvPr id="32" name="Rectangle 31"/>
          <p:cNvSpPr/>
          <p:nvPr userDrawn="1"/>
        </p:nvSpPr>
        <p:spPr>
          <a:xfrm>
            <a:off x="336353" y="5715000"/>
            <a:ext cx="4406586" cy="62722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noProof="0"/>
          </a:p>
        </p:txBody>
      </p:sp>
      <p:sp>
        <p:nvSpPr>
          <p:cNvPr id="33" name="Rectangle 32"/>
          <p:cNvSpPr/>
          <p:nvPr userDrawn="1"/>
        </p:nvSpPr>
        <p:spPr>
          <a:xfrm>
            <a:off x="5105400" y="5715000"/>
            <a:ext cx="4462241" cy="62722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noProof="0"/>
          </a:p>
        </p:txBody>
      </p:sp>
      <p:grpSp>
        <p:nvGrpSpPr>
          <p:cNvPr id="4" name="Group 3"/>
          <p:cNvGrpSpPr/>
          <p:nvPr userDrawn="1"/>
        </p:nvGrpSpPr>
        <p:grpSpPr>
          <a:xfrm>
            <a:off x="337371" y="1179902"/>
            <a:ext cx="4405569" cy="4344548"/>
            <a:chOff x="274624" y="760852"/>
            <a:chExt cx="3766903" cy="3810001"/>
          </a:xfrm>
        </p:grpSpPr>
        <p:sp>
          <p:nvSpPr>
            <p:cNvPr id="48" name="Rectangle 47"/>
            <p:cNvSpPr/>
            <p:nvPr userDrawn="1"/>
          </p:nvSpPr>
          <p:spPr>
            <a:xfrm>
              <a:off x="274624" y="760852"/>
              <a:ext cx="1880532" cy="188298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noProof="0"/>
            </a:p>
          </p:txBody>
        </p:sp>
        <p:sp>
          <p:nvSpPr>
            <p:cNvPr id="49" name="Rectangle 48"/>
            <p:cNvSpPr/>
            <p:nvPr userDrawn="1"/>
          </p:nvSpPr>
          <p:spPr>
            <a:xfrm>
              <a:off x="274624" y="2642692"/>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noProof="0"/>
            </a:p>
          </p:txBody>
        </p:sp>
        <p:sp>
          <p:nvSpPr>
            <p:cNvPr id="50" name="Rectangle 49"/>
            <p:cNvSpPr/>
            <p:nvPr userDrawn="1"/>
          </p:nvSpPr>
          <p:spPr>
            <a:xfrm>
              <a:off x="2153069" y="760852"/>
              <a:ext cx="1888458"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noProof="0"/>
            </a:p>
          </p:txBody>
        </p:sp>
      </p:grpSp>
      <p:grpSp>
        <p:nvGrpSpPr>
          <p:cNvPr id="67" name="Group 66"/>
          <p:cNvGrpSpPr/>
          <p:nvPr userDrawn="1"/>
        </p:nvGrpSpPr>
        <p:grpSpPr>
          <a:xfrm>
            <a:off x="5105400" y="1179936"/>
            <a:ext cx="4462241" cy="4458864"/>
            <a:chOff x="5105400" y="788699"/>
            <a:chExt cx="4462241" cy="4458864"/>
          </a:xfrm>
        </p:grpSpPr>
        <p:sp>
          <p:nvSpPr>
            <p:cNvPr id="2" name="Oval 1"/>
            <p:cNvSpPr/>
            <p:nvPr userDrawn="1"/>
          </p:nvSpPr>
          <p:spPr>
            <a:xfrm>
              <a:off x="5105400" y="788699"/>
              <a:ext cx="4462241" cy="4458864"/>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de-DE" noProof="0"/>
            </a:p>
          </p:txBody>
        </p:sp>
        <p:cxnSp>
          <p:nvCxnSpPr>
            <p:cNvPr id="52" name="Straight Connector 51"/>
            <p:cNvCxnSpPr>
              <a:endCxn id="2" idx="7"/>
            </p:cNvCxnSpPr>
            <p:nvPr userDrawn="1"/>
          </p:nvCxnSpPr>
          <p:spPr>
            <a:xfrm flipV="1">
              <a:off x="7336521" y="1441685"/>
              <a:ext cx="1577640" cy="1466340"/>
            </a:xfrm>
            <a:prstGeom prst="lin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cxnSp>
        <p:cxnSp>
          <p:nvCxnSpPr>
            <p:cNvPr id="55" name="Straight Connector 54"/>
            <p:cNvCxnSpPr>
              <a:endCxn id="2" idx="5"/>
            </p:cNvCxnSpPr>
            <p:nvPr userDrawn="1"/>
          </p:nvCxnSpPr>
          <p:spPr>
            <a:xfrm>
              <a:off x="7336521" y="2908025"/>
              <a:ext cx="1577640" cy="1686552"/>
            </a:xfrm>
            <a:prstGeom prst="lin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cxnSp>
      </p:grpSp>
      <p:cxnSp>
        <p:nvCxnSpPr>
          <p:cNvPr id="21" name="Straight Connector 20"/>
          <p:cNvCxnSpPr/>
          <p:nvPr userDrawn="1"/>
        </p:nvCxnSpPr>
        <p:spPr>
          <a:xfrm>
            <a:off x="5105400" y="3297953"/>
            <a:ext cx="2231121" cy="0"/>
          </a:xfrm>
          <a:prstGeom prst="lin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cxnSp>
      <p:sp>
        <p:nvSpPr>
          <p:cNvPr id="24" name="TextBox 23"/>
          <p:cNvSpPr txBox="1"/>
          <p:nvPr userDrawn="1"/>
        </p:nvSpPr>
        <p:spPr>
          <a:xfrm>
            <a:off x="336353" y="1207749"/>
            <a:ext cx="1749667" cy="246221"/>
          </a:xfrm>
          <a:prstGeom prst="rect">
            <a:avLst/>
          </a:prstGeom>
          <a:noFill/>
          <a:ln>
            <a:noFill/>
          </a:ln>
        </p:spPr>
        <p:txBody>
          <a:bodyPr wrap="square" rtlCol="0">
            <a:spAutoFit/>
          </a:bodyPr>
          <a:lstStyle/>
          <a:p>
            <a:r>
              <a:rPr lang="de-DE" sz="1000" b="1" noProof="0" smtClean="0">
                <a:latin typeface="Arial"/>
                <a:cs typeface="Arial"/>
              </a:rPr>
              <a:t>Vorteile</a:t>
            </a:r>
            <a:endParaRPr lang="de-DE" sz="1000" b="1" noProof="0">
              <a:latin typeface="Arial"/>
              <a:cs typeface="Arial"/>
            </a:endParaRPr>
          </a:p>
        </p:txBody>
      </p:sp>
      <p:sp>
        <p:nvSpPr>
          <p:cNvPr id="25" name="TextBox 24"/>
          <p:cNvSpPr txBox="1"/>
          <p:nvPr userDrawn="1"/>
        </p:nvSpPr>
        <p:spPr>
          <a:xfrm>
            <a:off x="336353" y="3349684"/>
            <a:ext cx="1749667" cy="246221"/>
          </a:xfrm>
          <a:prstGeom prst="rect">
            <a:avLst/>
          </a:prstGeom>
          <a:noFill/>
          <a:ln>
            <a:noFill/>
          </a:ln>
        </p:spPr>
        <p:txBody>
          <a:bodyPr wrap="square" rtlCol="0">
            <a:spAutoFit/>
          </a:bodyPr>
          <a:lstStyle/>
          <a:p>
            <a:r>
              <a:rPr lang="de-DE" sz="1000" b="1" noProof="0" dirty="0" smtClean="0">
                <a:latin typeface="Arial"/>
                <a:cs typeface="Arial"/>
              </a:rPr>
              <a:t>Funktionen</a:t>
            </a:r>
            <a:endParaRPr lang="de-DE" sz="1000" b="1" noProof="0" dirty="0">
              <a:latin typeface="Arial"/>
              <a:cs typeface="Arial"/>
            </a:endParaRPr>
          </a:p>
        </p:txBody>
      </p:sp>
      <p:sp>
        <p:nvSpPr>
          <p:cNvPr id="26" name="TextBox 25"/>
          <p:cNvSpPr txBox="1"/>
          <p:nvPr userDrawn="1"/>
        </p:nvSpPr>
        <p:spPr>
          <a:xfrm>
            <a:off x="2548193" y="1207749"/>
            <a:ext cx="1749667" cy="246221"/>
          </a:xfrm>
          <a:prstGeom prst="rect">
            <a:avLst/>
          </a:prstGeom>
          <a:noFill/>
          <a:ln>
            <a:noFill/>
          </a:ln>
        </p:spPr>
        <p:txBody>
          <a:bodyPr wrap="square" rtlCol="0">
            <a:spAutoFit/>
          </a:bodyPr>
          <a:lstStyle/>
          <a:p>
            <a:r>
              <a:rPr lang="de-DE" sz="1000" b="1" noProof="0" smtClean="0">
                <a:latin typeface="Arial"/>
                <a:cs typeface="Arial"/>
              </a:rPr>
              <a:t>Erfahrung</a:t>
            </a:r>
            <a:endParaRPr lang="de-DE" sz="1000" b="1" noProof="0">
              <a:latin typeface="Arial"/>
              <a:cs typeface="Arial"/>
            </a:endParaRPr>
          </a:p>
        </p:txBody>
      </p:sp>
      <p:sp>
        <p:nvSpPr>
          <p:cNvPr id="27" name="TextBox 26"/>
          <p:cNvSpPr txBox="1"/>
          <p:nvPr userDrawn="1"/>
        </p:nvSpPr>
        <p:spPr>
          <a:xfrm rot="1108704">
            <a:off x="6225920" y="5293137"/>
            <a:ext cx="947291" cy="246221"/>
          </a:xfrm>
          <a:prstGeom prst="rect">
            <a:avLst/>
          </a:prstGeom>
          <a:noFill/>
          <a:ln>
            <a:noFill/>
          </a:ln>
        </p:spPr>
        <p:txBody>
          <a:bodyPr wrap="square" rtlCol="0">
            <a:spAutoFit/>
          </a:bodyPr>
          <a:lstStyle/>
          <a:p>
            <a:pPr algn="ctr"/>
            <a:r>
              <a:rPr lang="de-DE" sz="1000" b="1" noProof="0" dirty="0" smtClean="0">
                <a:latin typeface="Arial"/>
                <a:cs typeface="Arial"/>
              </a:rPr>
              <a:t>Bedürfnisse</a:t>
            </a:r>
            <a:endParaRPr lang="de-DE" sz="1000" b="1" noProof="0" dirty="0">
              <a:latin typeface="Arial"/>
              <a:cs typeface="Arial"/>
            </a:endParaRPr>
          </a:p>
        </p:txBody>
      </p:sp>
      <p:sp>
        <p:nvSpPr>
          <p:cNvPr id="28" name="TextBox 27"/>
          <p:cNvSpPr txBox="1"/>
          <p:nvPr userDrawn="1"/>
        </p:nvSpPr>
        <p:spPr>
          <a:xfrm rot="20315095">
            <a:off x="6198076" y="1288730"/>
            <a:ext cx="829149" cy="246221"/>
          </a:xfrm>
          <a:prstGeom prst="rect">
            <a:avLst/>
          </a:prstGeom>
          <a:noFill/>
          <a:ln>
            <a:noFill/>
          </a:ln>
        </p:spPr>
        <p:txBody>
          <a:bodyPr wrap="square" rtlCol="0">
            <a:spAutoFit/>
          </a:bodyPr>
          <a:lstStyle/>
          <a:p>
            <a:pPr algn="ctr"/>
            <a:r>
              <a:rPr lang="de-DE" sz="1000" b="1" noProof="0" dirty="0" smtClean="0">
                <a:latin typeface="Arial"/>
                <a:cs typeface="Arial"/>
              </a:rPr>
              <a:t>Wünsche</a:t>
            </a:r>
            <a:endParaRPr lang="de-DE" sz="1000" b="1" noProof="0" dirty="0">
              <a:latin typeface="Arial"/>
              <a:cs typeface="Arial"/>
            </a:endParaRPr>
          </a:p>
        </p:txBody>
      </p:sp>
      <p:sp>
        <p:nvSpPr>
          <p:cNvPr id="29" name="TextBox 28"/>
          <p:cNvSpPr txBox="1"/>
          <p:nvPr userDrawn="1"/>
        </p:nvSpPr>
        <p:spPr>
          <a:xfrm rot="2888313">
            <a:off x="8676678" y="2051941"/>
            <a:ext cx="731339" cy="246221"/>
          </a:xfrm>
          <a:prstGeom prst="rect">
            <a:avLst/>
          </a:prstGeom>
          <a:noFill/>
          <a:ln>
            <a:noFill/>
          </a:ln>
        </p:spPr>
        <p:txBody>
          <a:bodyPr wrap="square" rtlCol="0">
            <a:spAutoFit/>
          </a:bodyPr>
          <a:lstStyle/>
          <a:p>
            <a:pPr algn="ctr"/>
            <a:r>
              <a:rPr lang="de-DE" sz="1000" b="1" noProof="0" dirty="0" smtClean="0">
                <a:latin typeface="Arial"/>
                <a:cs typeface="Arial"/>
              </a:rPr>
              <a:t>Ängste</a:t>
            </a:r>
            <a:endParaRPr lang="de-DE" sz="1000" b="1" noProof="0" dirty="0">
              <a:latin typeface="Arial"/>
              <a:cs typeface="Arial"/>
            </a:endParaRPr>
          </a:p>
        </p:txBody>
      </p:sp>
      <p:sp>
        <p:nvSpPr>
          <p:cNvPr id="30" name="TextBox 29"/>
          <p:cNvSpPr txBox="1"/>
          <p:nvPr userDrawn="1"/>
        </p:nvSpPr>
        <p:spPr>
          <a:xfrm>
            <a:off x="5105400" y="5715000"/>
            <a:ext cx="1749667" cy="246221"/>
          </a:xfrm>
          <a:prstGeom prst="rect">
            <a:avLst/>
          </a:prstGeom>
          <a:noFill/>
          <a:ln>
            <a:noFill/>
          </a:ln>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sz="1000" b="1" noProof="0" dirty="0" smtClean="0">
                <a:latin typeface="Arial"/>
                <a:cs typeface="Arial"/>
              </a:rPr>
              <a:t>Alternativen</a:t>
            </a:r>
            <a:endParaRPr lang="de-DE" sz="1000" b="1" noProof="0" dirty="0">
              <a:latin typeface="Arial"/>
              <a:cs typeface="Arial"/>
            </a:endParaRPr>
          </a:p>
        </p:txBody>
      </p:sp>
      <p:sp>
        <p:nvSpPr>
          <p:cNvPr id="31" name="TextBox 30"/>
          <p:cNvSpPr txBox="1"/>
          <p:nvPr userDrawn="1"/>
        </p:nvSpPr>
        <p:spPr>
          <a:xfrm>
            <a:off x="337456" y="5715000"/>
            <a:ext cx="1749667" cy="246221"/>
          </a:xfrm>
          <a:prstGeom prst="rect">
            <a:avLst/>
          </a:prstGeom>
          <a:noFill/>
          <a:ln>
            <a:noFill/>
          </a:ln>
        </p:spPr>
        <p:txBody>
          <a:bodyPr wrap="square" rtlCol="0">
            <a:spAutoFit/>
          </a:bodyPr>
          <a:lstStyle/>
          <a:p>
            <a:r>
              <a:rPr lang="de-DE" sz="1000" b="1" noProof="0" dirty="0" smtClean="0">
                <a:latin typeface="Arial"/>
                <a:cs typeface="Arial"/>
              </a:rPr>
              <a:t>Produktname</a:t>
            </a:r>
            <a:endParaRPr lang="de-DE" sz="1000" b="1" noProof="0" dirty="0">
              <a:latin typeface="Arial"/>
              <a:cs typeface="Arial"/>
            </a:endParaRPr>
          </a:p>
        </p:txBody>
      </p:sp>
      <p:sp>
        <p:nvSpPr>
          <p:cNvPr id="34" name="TextBox 33"/>
          <p:cNvSpPr txBox="1"/>
          <p:nvPr userDrawn="1"/>
        </p:nvSpPr>
        <p:spPr>
          <a:xfrm>
            <a:off x="2534300" y="5715000"/>
            <a:ext cx="1711427" cy="246221"/>
          </a:xfrm>
          <a:prstGeom prst="rect">
            <a:avLst/>
          </a:prstGeom>
          <a:noFill/>
          <a:ln>
            <a:noFill/>
          </a:ln>
        </p:spPr>
        <p:txBody>
          <a:bodyPr wrap="square" rtlCol="0">
            <a:spAutoFit/>
          </a:bodyPr>
          <a:lstStyle/>
          <a:p>
            <a:r>
              <a:rPr lang="de-DE" sz="1000" b="1" noProof="0" dirty="0" smtClean="0">
                <a:latin typeface="Arial"/>
                <a:cs typeface="Arial"/>
              </a:rPr>
              <a:t>Idealer Kunde</a:t>
            </a:r>
            <a:endParaRPr lang="de-DE" sz="1000" b="1" noProof="0" dirty="0">
              <a:latin typeface="Arial"/>
              <a:cs typeface="Arial"/>
            </a:endParaRPr>
          </a:p>
        </p:txBody>
      </p:sp>
      <p:sp>
        <p:nvSpPr>
          <p:cNvPr id="12" name="Right Triangle 11"/>
          <p:cNvSpPr>
            <a:spLocks noChangeAspect="1"/>
          </p:cNvSpPr>
          <p:nvPr userDrawn="1"/>
        </p:nvSpPr>
        <p:spPr>
          <a:xfrm rot="2772060">
            <a:off x="4887729" y="3221185"/>
            <a:ext cx="220711" cy="219805"/>
          </a:xfrm>
          <a:prstGeom prst="rtTriangle">
            <a:avLst/>
          </a:prstGeom>
          <a:solidFill>
            <a:schemeClr val="bg1">
              <a:lumMod val="75000"/>
            </a:schemeClr>
          </a:solidFill>
          <a:ln>
            <a:noFill/>
          </a:ln>
          <a:effectLst/>
          <a:scene3d>
            <a:camera prst="orthographicFront">
              <a:rot lat="0" lon="0" rev="60000"/>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noProof="0"/>
          </a:p>
        </p:txBody>
      </p:sp>
      <p:pic>
        <p:nvPicPr>
          <p:cNvPr id="35" name="Picture 3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162800" y="3143631"/>
            <a:ext cx="328980" cy="335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35"/>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371439" y="3175369"/>
            <a:ext cx="330603" cy="33471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39" name="TextBox 38"/>
          <p:cNvSpPr txBox="1"/>
          <p:nvPr userDrawn="1"/>
        </p:nvSpPr>
        <p:spPr>
          <a:xfrm>
            <a:off x="337456" y="762000"/>
            <a:ext cx="4405483" cy="338554"/>
          </a:xfrm>
          <a:prstGeom prst="rect">
            <a:avLst/>
          </a:prstGeom>
          <a:noFill/>
        </p:spPr>
        <p:txBody>
          <a:bodyPr wrap="square" rtlCol="0">
            <a:spAutoFit/>
          </a:bodyPr>
          <a:lstStyle/>
          <a:p>
            <a:pPr algn="ctr"/>
            <a:r>
              <a:rPr lang="de-DE" sz="1600" b="1" noProof="0" dirty="0" smtClean="0">
                <a:latin typeface="Arial"/>
                <a:cs typeface="Arial"/>
              </a:rPr>
              <a:t>Produkt</a:t>
            </a:r>
            <a:endParaRPr lang="de-DE" sz="1600" b="1" noProof="0" dirty="0">
              <a:latin typeface="Arial"/>
              <a:cs typeface="Arial"/>
            </a:endParaRPr>
          </a:p>
        </p:txBody>
      </p:sp>
      <p:sp>
        <p:nvSpPr>
          <p:cNvPr id="40" name="TextBox 39"/>
          <p:cNvSpPr txBox="1"/>
          <p:nvPr userDrawn="1"/>
        </p:nvSpPr>
        <p:spPr>
          <a:xfrm>
            <a:off x="5092252" y="762000"/>
            <a:ext cx="4475389" cy="338554"/>
          </a:xfrm>
          <a:prstGeom prst="rect">
            <a:avLst/>
          </a:prstGeom>
          <a:noFill/>
        </p:spPr>
        <p:txBody>
          <a:bodyPr wrap="square" rtlCol="0">
            <a:spAutoFit/>
          </a:bodyPr>
          <a:lstStyle/>
          <a:p>
            <a:pPr algn="ctr"/>
            <a:r>
              <a:rPr lang="de-DE" sz="1600" b="1" noProof="0" dirty="0" smtClean="0">
                <a:latin typeface="Arial"/>
                <a:cs typeface="Arial"/>
              </a:rPr>
              <a:t>Kunde</a:t>
            </a:r>
            <a:endParaRPr lang="de-DE" sz="1600" b="1" noProof="0" dirty="0">
              <a:latin typeface="Arial"/>
              <a:cs typeface="Arial"/>
            </a:endParaRPr>
          </a:p>
        </p:txBody>
      </p:sp>
      <p:sp>
        <p:nvSpPr>
          <p:cNvPr id="37" name="TextBox 36"/>
          <p:cNvSpPr txBox="1"/>
          <p:nvPr userDrawn="1"/>
        </p:nvSpPr>
        <p:spPr>
          <a:xfrm>
            <a:off x="3861505" y="184570"/>
            <a:ext cx="1403350" cy="200055"/>
          </a:xfrm>
          <a:prstGeom prst="rect">
            <a:avLst/>
          </a:prstGeom>
          <a:noFill/>
        </p:spPr>
        <p:txBody>
          <a:bodyPr wrap="square" rtlCol="0">
            <a:spAutoFit/>
          </a:bodyPr>
          <a:lstStyle/>
          <a:p>
            <a:r>
              <a:rPr lang="de-DE" sz="700" b="0" i="1" noProof="0" dirty="0" smtClean="0">
                <a:solidFill>
                  <a:srgbClr val="808080"/>
                </a:solidFill>
                <a:latin typeface="Arial"/>
                <a:ea typeface="Arial"/>
                <a:cs typeface="Arial"/>
              </a:rPr>
              <a:t>Entwickelt für:</a:t>
            </a:r>
            <a:endParaRPr lang="de-DE" sz="600" b="0" i="1" noProof="0" dirty="0">
              <a:latin typeface="Arial"/>
              <a:cs typeface="Arial"/>
            </a:endParaRPr>
          </a:p>
        </p:txBody>
      </p:sp>
      <p:sp>
        <p:nvSpPr>
          <p:cNvPr id="38" name="TextBox 37"/>
          <p:cNvSpPr txBox="1"/>
          <p:nvPr userDrawn="1"/>
        </p:nvSpPr>
        <p:spPr>
          <a:xfrm>
            <a:off x="5585882" y="180946"/>
            <a:ext cx="1403350" cy="200055"/>
          </a:xfrm>
          <a:prstGeom prst="rect">
            <a:avLst/>
          </a:prstGeom>
          <a:noFill/>
        </p:spPr>
        <p:txBody>
          <a:bodyPr wrap="square" rtlCol="0">
            <a:spAutoFit/>
          </a:bodyPr>
          <a:lstStyle/>
          <a:p>
            <a:r>
              <a:rPr lang="de-DE" sz="700" b="0" i="1" noProof="0" smtClean="0">
                <a:latin typeface="Arial"/>
                <a:cs typeface="Arial"/>
              </a:rPr>
              <a:t>Entwickelt von:</a:t>
            </a:r>
            <a:endParaRPr lang="de-DE" sz="700" b="0" i="1" noProof="0">
              <a:latin typeface="Arial"/>
              <a:cs typeface="Arial"/>
            </a:endParaRPr>
          </a:p>
        </p:txBody>
      </p:sp>
      <p:sp>
        <p:nvSpPr>
          <p:cNvPr id="41" name="TextBox 40"/>
          <p:cNvSpPr txBox="1"/>
          <p:nvPr userDrawn="1"/>
        </p:nvSpPr>
        <p:spPr>
          <a:xfrm>
            <a:off x="7664579" y="180946"/>
            <a:ext cx="1214131" cy="203679"/>
          </a:xfrm>
          <a:prstGeom prst="rect">
            <a:avLst/>
          </a:prstGeom>
          <a:noFill/>
        </p:spPr>
        <p:txBody>
          <a:bodyPr wrap="square" rtlCol="0">
            <a:spAutoFit/>
          </a:bodyPr>
          <a:lstStyle/>
          <a:p>
            <a:r>
              <a:rPr lang="de-DE" sz="700" b="0" i="1" noProof="0" smtClean="0">
                <a:latin typeface="Arial"/>
                <a:cs typeface="Arial"/>
              </a:rPr>
              <a:t>Datum:</a:t>
            </a:r>
            <a:endParaRPr lang="de-DE" sz="700" b="0" i="1" noProof="0">
              <a:latin typeface="Arial"/>
              <a:cs typeface="Arial"/>
            </a:endParaRPr>
          </a:p>
        </p:txBody>
      </p:sp>
      <p:sp>
        <p:nvSpPr>
          <p:cNvPr id="42" name="TextBox 41"/>
          <p:cNvSpPr txBox="1"/>
          <p:nvPr userDrawn="1"/>
        </p:nvSpPr>
        <p:spPr>
          <a:xfrm>
            <a:off x="9142085" y="180946"/>
            <a:ext cx="620313" cy="200055"/>
          </a:xfrm>
          <a:prstGeom prst="rect">
            <a:avLst/>
          </a:prstGeom>
          <a:noFill/>
        </p:spPr>
        <p:txBody>
          <a:bodyPr wrap="square" rtlCol="0">
            <a:spAutoFit/>
          </a:bodyPr>
          <a:lstStyle/>
          <a:p>
            <a:r>
              <a:rPr lang="de-DE" sz="700" b="0" i="1" noProof="0" smtClean="0">
                <a:latin typeface="Arial"/>
                <a:cs typeface="Arial"/>
              </a:rPr>
              <a:t>Version:</a:t>
            </a:r>
            <a:endParaRPr lang="de-DE" sz="700" b="0" i="1" noProof="0">
              <a:latin typeface="Arial"/>
              <a:cs typeface="Arial"/>
            </a:endParaRPr>
          </a:p>
        </p:txBody>
      </p:sp>
    </p:spTree>
    <p:extLst>
      <p:ext uri="{BB962C8B-B14F-4D97-AF65-F5344CB8AC3E}">
        <p14:creationId xmlns:p14="http://schemas.microsoft.com/office/powerpoint/2010/main" val="101817885"/>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eoschronos.com" TargetMode="External"/><Relationship Id="rId4" Type="http://schemas.openxmlformats.org/officeDocument/2006/relationships/hyperlink" Target="https://creativecommons.org/licenses/by-sa/3.0/" TargetMode="External"/><Relationship Id="rId1" Type="http://schemas.openxmlformats.org/officeDocument/2006/relationships/slideLayout" Target="../slideLayouts/slideLayout1.xml"/><Relationship Id="rId2" Type="http://schemas.openxmlformats.org/officeDocument/2006/relationships/hyperlink" Target="https://www.strategyzer.com/canvas/value-proposition-canva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neoschronos.com" TargetMode="External"/><Relationship Id="rId4" Type="http://schemas.openxmlformats.org/officeDocument/2006/relationships/hyperlink" Target="https://creativecommons.org/licenses/by-sa/3.0/" TargetMode="External"/><Relationship Id="rId1" Type="http://schemas.openxmlformats.org/officeDocument/2006/relationships/slideLayout" Target="../slideLayouts/slideLayout1.xml"/><Relationship Id="rId2" Type="http://schemas.openxmlformats.org/officeDocument/2006/relationships/hyperlink" Target="https://www.strategyzer.com/canvas/value-proposition-canva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50" name="Text Placeholder 49"/>
          <p:cNvSpPr>
            <a:spLocks noGrp="1"/>
          </p:cNvSpPr>
          <p:nvPr>
            <p:ph type="body" sz="quarter" idx="22"/>
          </p:nvPr>
        </p:nvSpPr>
        <p:spPr/>
        <p:txBody>
          <a:bodyPr/>
          <a:lstStyle/>
          <a:p>
            <a:r>
              <a:rPr lang="en-GB" smtClean="0"/>
              <a:t>Startup Name</a:t>
            </a:r>
            <a:endParaRPr lang="en-GB" dirty="0"/>
          </a:p>
        </p:txBody>
      </p:sp>
      <p:sp>
        <p:nvSpPr>
          <p:cNvPr id="51" name="Text Placeholder 50"/>
          <p:cNvSpPr>
            <a:spLocks noGrp="1"/>
          </p:cNvSpPr>
          <p:nvPr>
            <p:ph type="body" sz="quarter" idx="23"/>
          </p:nvPr>
        </p:nvSpPr>
        <p:spPr/>
        <p:txBody>
          <a:bodyPr/>
          <a:lstStyle/>
          <a:p>
            <a:r>
              <a:rPr lang="en-GB" smtClean="0"/>
              <a:t>Name1, Name2, </a:t>
            </a:r>
            <a:r>
              <a:rPr lang="mr-IN" smtClean="0"/>
              <a:t>…</a:t>
            </a:r>
            <a:endParaRPr lang="en-GB" dirty="0"/>
          </a:p>
        </p:txBody>
      </p:sp>
      <p:sp>
        <p:nvSpPr>
          <p:cNvPr id="69" name="Text Placeholder 68"/>
          <p:cNvSpPr>
            <a:spLocks noGrp="1"/>
          </p:cNvSpPr>
          <p:nvPr>
            <p:ph type="body" sz="quarter" idx="24"/>
          </p:nvPr>
        </p:nvSpPr>
        <p:spPr/>
        <p:txBody>
          <a:bodyPr/>
          <a:lstStyle/>
          <a:p>
            <a:r>
              <a:rPr lang="en-GB" dirty="0" smtClean="0"/>
              <a:t>TT/MM/JJJJ</a:t>
            </a:r>
            <a:endParaRPr lang="en-GB" dirty="0"/>
          </a:p>
        </p:txBody>
      </p:sp>
      <p:sp>
        <p:nvSpPr>
          <p:cNvPr id="70" name="Text Placeholder 69"/>
          <p:cNvSpPr>
            <a:spLocks noGrp="1"/>
          </p:cNvSpPr>
          <p:nvPr>
            <p:ph type="body" sz="quarter" idx="25"/>
          </p:nvPr>
        </p:nvSpPr>
        <p:spPr/>
        <p:txBody>
          <a:bodyPr/>
          <a:lstStyle/>
          <a:p>
            <a:r>
              <a:rPr lang="en-GB" smtClean="0"/>
              <a:t>X.Y</a:t>
            </a:r>
            <a:endParaRPr lang="en-GB" dirty="0"/>
          </a:p>
        </p:txBody>
      </p:sp>
      <p:sp>
        <p:nvSpPr>
          <p:cNvPr id="35" name="Text Placeholder 34"/>
          <p:cNvSpPr>
            <a:spLocks noGrp="1"/>
          </p:cNvSpPr>
          <p:nvPr>
            <p:ph type="body" sz="quarter" idx="32"/>
          </p:nvPr>
        </p:nvSpPr>
        <p:spPr/>
        <p:txBody>
          <a:bodyPr/>
          <a:lstStyle/>
          <a:p>
            <a:pPr lvl="0"/>
            <a:r>
              <a:rPr lang="de-DE" dirty="0"/>
              <a:t>Ein Vorteil ist, was Ihr Produkt für den Kunden tut. Die Vorteile sind die Art und Weise, wie die Funktionen das Leben Ihrer Kunden erleichtern, indem sie das Vergnügen erhöhen oder die Schmerzen verringern. Die Vorteile Ihres Produkts sind der eigentliche Kern Ihres Wertversprechens. Der beste Weg, um die Vorteile Ihres Produkts auf der Leinwand aufzulisten, besteht darin, sich vorzustellen, wie Ihr Produkt das Leben Ihrer Kunden verbessert. </a:t>
            </a:r>
            <a:endParaRPr lang="en-GB" dirty="0"/>
          </a:p>
        </p:txBody>
      </p:sp>
      <p:sp>
        <p:nvSpPr>
          <p:cNvPr id="36" name="Text Placeholder 35"/>
          <p:cNvSpPr>
            <a:spLocks noGrp="1"/>
          </p:cNvSpPr>
          <p:nvPr>
            <p:ph type="body" sz="quarter" idx="33"/>
          </p:nvPr>
        </p:nvSpPr>
        <p:spPr/>
        <p:txBody>
          <a:bodyPr/>
          <a:lstStyle/>
          <a:p>
            <a:pPr lvl="0"/>
            <a:r>
              <a:rPr lang="de-DE" dirty="0"/>
              <a:t>Eine Funktion ist eine sachliche Beschreibung der Funktionsweise Ihres Produkts. Die Merkmale sind die Funktionsmerkmale Ihres Produkts. Die Funktionen bieten auch die „Gründe zu glauben“. Viele FMCG-Vermarkter verspotten die Bedeutung von Funktionen, da Funktionen bei den meisten FMCG-Vermarktungen keinen Unterschied mehr darstellen. Für Technologieprodukte und innovative neue Dienstleistungen können die angebotenen Funktionen dennoch ein wichtiger Bestandteil Ihres Wertversprechens sein. </a:t>
            </a:r>
          </a:p>
        </p:txBody>
      </p:sp>
      <p:sp>
        <p:nvSpPr>
          <p:cNvPr id="43" name="Text Placeholder 42"/>
          <p:cNvSpPr>
            <a:spLocks noGrp="1"/>
          </p:cNvSpPr>
          <p:nvPr>
            <p:ph type="body" sz="quarter" idx="34"/>
          </p:nvPr>
        </p:nvSpPr>
        <p:spPr/>
        <p:txBody>
          <a:bodyPr/>
          <a:lstStyle/>
          <a:p>
            <a:pPr lvl="0"/>
            <a:r>
              <a:rPr lang="de-DE" dirty="0"/>
              <a:t>Die Produkterfahrung ist die Art und Weise, wie sich der Kunde beim Besitz Ihres Produkts fühlt. Dies ist die Gesamtsumme der kombinierten Funktionen und Vorteile. Die Produkterfahrung unterscheidet sich von Funktionen und Vorteilen, da es mehr um die emotionalen Gründe geht, warum Menschen Ihr Produkt kaufen und was es für sie in ihrem eigenen Leben bedeutet. Die Produkterfahrung ist der Kernel, der dabei hilft, die Marktpositionierung und die Markenessenz zu identifizieren, die normalerweise aus dem Wertversprechen aufgebaut werden. </a:t>
            </a:r>
            <a:endParaRPr lang="en-GB" dirty="0"/>
          </a:p>
        </p:txBody>
      </p:sp>
      <p:sp>
        <p:nvSpPr>
          <p:cNvPr id="78" name="Text Placeholder 77"/>
          <p:cNvSpPr>
            <a:spLocks noGrp="1"/>
          </p:cNvSpPr>
          <p:nvPr>
            <p:ph type="body" sz="quarter" idx="35"/>
          </p:nvPr>
        </p:nvSpPr>
        <p:spPr/>
        <p:txBody>
          <a:bodyPr/>
          <a:lstStyle/>
          <a:p>
            <a:pPr lvl="0"/>
            <a:r>
              <a:rPr lang="de-DE" dirty="0"/>
              <a:t>Die emotionalen Treiber der Entscheidungsfindung sind Dinge, die wir sein, tun oder haben wollen. Unsere Wünsche sind normalerweise bewusste (aber ehrgeizige) Gedanken darüber, wie wir unser Leben verbessern möchten. Sie wirken manchmal wie Tagträume, können aber starke Motivatoren für Aktionen sein. Die Wünsche sprechen mehr für die Anziehungskraft unserer Herzen und unserer Emotionen.</a:t>
            </a:r>
          </a:p>
        </p:txBody>
      </p:sp>
      <p:sp>
        <p:nvSpPr>
          <p:cNvPr id="79" name="Text Placeholder 78"/>
          <p:cNvSpPr>
            <a:spLocks noGrp="1"/>
          </p:cNvSpPr>
          <p:nvPr>
            <p:ph type="body" sz="quarter" idx="36"/>
          </p:nvPr>
        </p:nvSpPr>
        <p:spPr/>
        <p:txBody>
          <a:bodyPr/>
          <a:lstStyle/>
          <a:p>
            <a:pPr lvl="0"/>
            <a:r>
              <a:rPr lang="de-DE" dirty="0"/>
              <a:t>Die Bedürfnisse des Kunden sind die rationalen Dinge, die der Kunde tun muss. Interessanterweise sind die Bedürfnisse nicht immer bewusst. Kunden können Bedürfnisse haben, über die sie möglicherweise noch nichts wissen. Designer nennen diese „latenten Bedürfnisse“. Die Bedürfnisse sprechen mehr für die Anziehungskraft unserer Köpfe und für rationale Motivationen. </a:t>
            </a:r>
            <a:endParaRPr lang="en-GB" dirty="0"/>
          </a:p>
        </p:txBody>
      </p:sp>
      <p:sp>
        <p:nvSpPr>
          <p:cNvPr id="80" name="Text Placeholder 79"/>
          <p:cNvSpPr>
            <a:spLocks noGrp="1"/>
          </p:cNvSpPr>
          <p:nvPr>
            <p:ph type="body" sz="quarter" idx="37"/>
          </p:nvPr>
        </p:nvSpPr>
        <p:spPr/>
        <p:txBody>
          <a:bodyPr/>
          <a:lstStyle/>
          <a:p>
            <a:pPr lvl="0"/>
            <a:r>
              <a:rPr lang="de-DE" dirty="0"/>
              <a:t>Ängste können ein starker Treiber des Kaufverhaltens sein und die verborgene Quelle von Wünschen und Bedürfnissen sein. Für jedes Produkt gibt es einen geheimen „Schmerz des Wechsels“. Selbst wenn Ihr Produkt besser als die Konkurrenz ist, ist es möglicherweise nicht groß genug, um die Trägheit des Status Quo zu überwinden.</a:t>
            </a:r>
          </a:p>
        </p:txBody>
      </p:sp>
      <p:sp>
        <p:nvSpPr>
          <p:cNvPr id="81" name="Text Placeholder 80"/>
          <p:cNvSpPr>
            <a:spLocks noGrp="1"/>
          </p:cNvSpPr>
          <p:nvPr>
            <p:ph type="body" sz="quarter" idx="38"/>
          </p:nvPr>
        </p:nvSpPr>
        <p:spPr/>
        <p:txBody>
          <a:bodyPr/>
          <a:lstStyle/>
          <a:p>
            <a:pPr lvl="0"/>
            <a:r>
              <a:rPr lang="de-DE" dirty="0"/>
              <a:t>Dies sind nicht nur die offensichtlichen Konkurrenten, sondern auch bestehende Verhaltensweisen und Bewältigungsmechanismen. Denken Sie daran, dass die Menschen es ohne Ihr Produkt so weit im Leben geschafft haben. Wenn Ihr Produkt nicht besser ist als die vorhandenen Lösungen, haben Sie kein reales Wertversprechen. </a:t>
            </a:r>
            <a:endParaRPr lang="en-GB" dirty="0"/>
          </a:p>
        </p:txBody>
      </p:sp>
      <p:sp>
        <p:nvSpPr>
          <p:cNvPr id="82" name="Text Placeholder 81"/>
          <p:cNvSpPr>
            <a:spLocks noGrp="1"/>
          </p:cNvSpPr>
          <p:nvPr>
            <p:ph type="body" sz="quarter" idx="39"/>
          </p:nvPr>
        </p:nvSpPr>
        <p:spPr/>
        <p:txBody>
          <a:bodyPr/>
          <a:lstStyle/>
          <a:p>
            <a:pPr lvl="0"/>
            <a:r>
              <a:rPr lang="de-DE" dirty="0"/>
              <a:t>Nennen Sie Ihr Produkt / Ihre Dienstleistung </a:t>
            </a:r>
            <a:endParaRPr lang="en-GB" dirty="0"/>
          </a:p>
        </p:txBody>
      </p:sp>
      <p:sp>
        <p:nvSpPr>
          <p:cNvPr id="83" name="Text Placeholder 82"/>
          <p:cNvSpPr>
            <a:spLocks noGrp="1"/>
          </p:cNvSpPr>
          <p:nvPr>
            <p:ph type="body" sz="quarter" idx="40"/>
          </p:nvPr>
        </p:nvSpPr>
        <p:spPr/>
        <p:txBody>
          <a:bodyPr/>
          <a:lstStyle/>
          <a:p>
            <a:r>
              <a:rPr lang="de-DE" dirty="0"/>
              <a:t>Nennen Sie Ihren idealen Kunden </a:t>
            </a:r>
          </a:p>
        </p:txBody>
      </p:sp>
      <p:sp>
        <p:nvSpPr>
          <p:cNvPr id="63" name="Rectangle 62"/>
          <p:cNvSpPr/>
          <p:nvPr/>
        </p:nvSpPr>
        <p:spPr>
          <a:xfrm>
            <a:off x="247650" y="6457891"/>
            <a:ext cx="9410700" cy="415498"/>
          </a:xfrm>
          <a:prstGeom prst="rect">
            <a:avLst/>
          </a:prstGeom>
        </p:spPr>
        <p:txBody>
          <a:bodyPr wrap="square">
            <a:spAutoFit/>
          </a:bodyPr>
          <a:lstStyle/>
          <a:p>
            <a:r>
              <a:rPr lang="en-GB" sz="700" b="0" i="0" dirty="0" smtClean="0">
                <a:solidFill>
                  <a:srgbClr val="808080"/>
                </a:solidFill>
                <a:latin typeface="Arial"/>
                <a:ea typeface="Arial"/>
                <a:cs typeface="Arial"/>
              </a:rPr>
              <a:t>Designed by: </a:t>
            </a:r>
            <a:r>
              <a:rPr lang="en-GB" sz="700" dirty="0" smtClean="0">
                <a:solidFill>
                  <a:srgbClr val="808080"/>
                </a:solidFill>
                <a:latin typeface="Arial"/>
                <a:ea typeface="Arial"/>
                <a:cs typeface="Arial"/>
              </a:rPr>
              <a:t>Peter </a:t>
            </a:r>
            <a:r>
              <a:rPr lang="en-GB" sz="700" dirty="0">
                <a:solidFill>
                  <a:srgbClr val="808080"/>
                </a:solidFill>
                <a:latin typeface="Arial"/>
                <a:ea typeface="Arial"/>
                <a:cs typeface="Arial"/>
              </a:rPr>
              <a:t>J. </a:t>
            </a:r>
            <a:r>
              <a:rPr lang="en-GB" sz="700" smtClean="0">
                <a:solidFill>
                  <a:srgbClr val="808080"/>
                </a:solidFill>
                <a:latin typeface="Arial"/>
                <a:ea typeface="Arial"/>
                <a:cs typeface="Arial"/>
              </a:rPr>
              <a:t>Thomson</a:t>
            </a:r>
            <a:r>
              <a:rPr lang="en-GB" sz="700" dirty="0">
                <a:solidFill>
                  <a:srgbClr val="808080"/>
                </a:solidFill>
                <a:latin typeface="Arial"/>
                <a:ea typeface="Arial"/>
                <a:cs typeface="Arial"/>
              </a:rPr>
              <a:t>, based on the work of Steve Blank, Clayton Christensen, Seth Godin, Yves Pigneur and Alex </a:t>
            </a:r>
            <a:r>
              <a:rPr lang="en-GB" sz="700" dirty="0" smtClean="0">
                <a:solidFill>
                  <a:srgbClr val="808080"/>
                </a:solidFill>
                <a:latin typeface="Arial"/>
                <a:ea typeface="Arial"/>
                <a:cs typeface="Arial"/>
              </a:rPr>
              <a:t>Osterwalder</a:t>
            </a:r>
            <a:r>
              <a:rPr lang="en-GB" sz="700" dirty="0">
                <a:solidFill>
                  <a:srgbClr val="808080"/>
                </a:solidFill>
                <a:latin typeface="Arial"/>
                <a:ea typeface="Arial"/>
                <a:cs typeface="Arial"/>
              </a:rPr>
              <a:t>. (</a:t>
            </a:r>
            <a:r>
              <a:rPr lang="en-GB" sz="700" dirty="0">
                <a:solidFill>
                  <a:srgbClr val="808080"/>
                </a:solidFill>
                <a:latin typeface="Arial"/>
                <a:ea typeface="Arial"/>
                <a:cs typeface="Arial"/>
                <a:hlinkClick r:id="rId2"/>
              </a:rPr>
              <a:t>https://www.strategyzer.com/canvas/value-proposition-</a:t>
            </a:r>
            <a:r>
              <a:rPr lang="en-GB" sz="700" dirty="0" smtClean="0">
                <a:solidFill>
                  <a:srgbClr val="808080"/>
                </a:solidFill>
                <a:latin typeface="Arial"/>
                <a:ea typeface="Arial"/>
                <a:cs typeface="Arial"/>
                <a:hlinkClick r:id="rId2"/>
              </a:rPr>
              <a:t>canvas</a:t>
            </a:r>
            <a:r>
              <a:rPr lang="en-GB" sz="700" dirty="0" smtClean="0">
                <a:solidFill>
                  <a:srgbClr val="808080"/>
                </a:solidFill>
                <a:latin typeface="Arial"/>
                <a:ea typeface="Arial"/>
                <a:cs typeface="Arial"/>
              </a:rPr>
              <a:t>). PowerPoint </a:t>
            </a:r>
            <a:r>
              <a:rPr lang="en-GB" sz="700" dirty="0">
                <a:solidFill>
                  <a:srgbClr val="808080"/>
                </a:solidFill>
                <a:latin typeface="Arial"/>
                <a:ea typeface="Arial"/>
                <a:cs typeface="Arial"/>
              </a:rPr>
              <a:t>implementation by: Neos Chronos Limited </a:t>
            </a:r>
            <a:r>
              <a:rPr lang="en-GB" sz="700" dirty="0" smtClean="0">
                <a:latin typeface="Arial"/>
                <a:cs typeface="Arial"/>
              </a:rPr>
              <a:t>(</a:t>
            </a:r>
            <a:r>
              <a:rPr lang="en-GB" sz="700" dirty="0" smtClean="0">
                <a:latin typeface="Arial"/>
                <a:cs typeface="Arial"/>
                <a:hlinkClick r:id="rId3"/>
              </a:rPr>
              <a:t>https://neoschronos.com</a:t>
            </a:r>
            <a:r>
              <a:rPr lang="en-GB" sz="700" dirty="0" smtClean="0">
                <a:latin typeface="Arial"/>
                <a:cs typeface="Arial"/>
              </a:rPr>
              <a:t>). </a:t>
            </a:r>
            <a:r>
              <a:rPr lang="en-GB" sz="700" dirty="0" smtClean="0">
                <a:solidFill>
                  <a:srgbClr val="808080"/>
                </a:solidFill>
                <a:latin typeface="Arial"/>
                <a:ea typeface="Arial"/>
                <a:cs typeface="Arial"/>
              </a:rPr>
              <a:t>License</a:t>
            </a:r>
            <a:r>
              <a:rPr lang="en-GB" sz="700" dirty="0">
                <a:solidFill>
                  <a:srgbClr val="808080"/>
                </a:solidFill>
                <a:latin typeface="Arial"/>
                <a:ea typeface="Arial"/>
                <a:cs typeface="Arial"/>
              </a:rPr>
              <a:t>: </a:t>
            </a:r>
            <a:r>
              <a:rPr lang="mr-IN" sz="700" dirty="0" smtClean="0">
                <a:latin typeface="Arial"/>
                <a:cs typeface="Arial"/>
                <a:hlinkClick r:id="rId4"/>
              </a:rPr>
              <a:t>CC BY-SA 3.0</a:t>
            </a:r>
            <a:endParaRPr lang="mr-IN" sz="700" dirty="0">
              <a:solidFill>
                <a:srgbClr val="808080"/>
              </a:solidFill>
              <a:latin typeface="Arial"/>
              <a:ea typeface="Arial"/>
              <a:cs typeface="Arial"/>
            </a:endParaRPr>
          </a:p>
          <a:p>
            <a:endParaRPr lang="en-GB" sz="700" dirty="0">
              <a:latin typeface="Arial"/>
              <a:cs typeface="Arial"/>
            </a:endParaRPr>
          </a:p>
        </p:txBody>
      </p:sp>
    </p:spTree>
    <p:extLst>
      <p:ext uri="{BB962C8B-B14F-4D97-AF65-F5344CB8AC3E}">
        <p14:creationId xmlns:p14="http://schemas.microsoft.com/office/powerpoint/2010/main" val="133541022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ext Placeholder 49"/>
          <p:cNvSpPr>
            <a:spLocks noGrp="1"/>
          </p:cNvSpPr>
          <p:nvPr>
            <p:ph type="body" sz="quarter" idx="22"/>
          </p:nvPr>
        </p:nvSpPr>
        <p:spPr/>
        <p:txBody>
          <a:bodyPr/>
          <a:lstStyle/>
          <a:p>
            <a:endParaRPr lang="en-GB" dirty="0"/>
          </a:p>
        </p:txBody>
      </p:sp>
      <p:sp>
        <p:nvSpPr>
          <p:cNvPr id="51" name="Text Placeholder 50"/>
          <p:cNvSpPr>
            <a:spLocks noGrp="1"/>
          </p:cNvSpPr>
          <p:nvPr>
            <p:ph type="body" sz="quarter" idx="23"/>
          </p:nvPr>
        </p:nvSpPr>
        <p:spPr/>
        <p:txBody>
          <a:bodyPr/>
          <a:lstStyle/>
          <a:p>
            <a:endParaRPr lang="en-GB" dirty="0"/>
          </a:p>
        </p:txBody>
      </p:sp>
      <p:sp>
        <p:nvSpPr>
          <p:cNvPr id="69" name="Text Placeholder 68"/>
          <p:cNvSpPr>
            <a:spLocks noGrp="1"/>
          </p:cNvSpPr>
          <p:nvPr>
            <p:ph type="body" sz="quarter" idx="24"/>
          </p:nvPr>
        </p:nvSpPr>
        <p:spPr/>
        <p:txBody>
          <a:bodyPr/>
          <a:lstStyle/>
          <a:p>
            <a:endParaRPr lang="en-GB" dirty="0"/>
          </a:p>
        </p:txBody>
      </p:sp>
      <p:sp>
        <p:nvSpPr>
          <p:cNvPr id="70" name="Text Placeholder 69"/>
          <p:cNvSpPr>
            <a:spLocks noGrp="1"/>
          </p:cNvSpPr>
          <p:nvPr>
            <p:ph type="body" sz="quarter" idx="25"/>
          </p:nvPr>
        </p:nvSpPr>
        <p:spPr/>
        <p:txBody>
          <a:bodyPr/>
          <a:lstStyle/>
          <a:p>
            <a:endParaRPr lang="en-GB" dirty="0"/>
          </a:p>
        </p:txBody>
      </p:sp>
      <p:sp>
        <p:nvSpPr>
          <p:cNvPr id="35" name="Text Placeholder 34"/>
          <p:cNvSpPr>
            <a:spLocks noGrp="1"/>
          </p:cNvSpPr>
          <p:nvPr>
            <p:ph type="body" sz="quarter" idx="32"/>
          </p:nvPr>
        </p:nvSpPr>
        <p:spPr/>
        <p:txBody>
          <a:bodyPr/>
          <a:lstStyle/>
          <a:p>
            <a:pPr lvl="0"/>
            <a:endParaRPr lang="en-GB" dirty="0"/>
          </a:p>
        </p:txBody>
      </p:sp>
      <p:sp>
        <p:nvSpPr>
          <p:cNvPr id="36" name="Text Placeholder 35"/>
          <p:cNvSpPr>
            <a:spLocks noGrp="1"/>
          </p:cNvSpPr>
          <p:nvPr>
            <p:ph type="body" sz="quarter" idx="33"/>
          </p:nvPr>
        </p:nvSpPr>
        <p:spPr/>
        <p:txBody>
          <a:bodyPr/>
          <a:lstStyle/>
          <a:p>
            <a:endParaRPr lang="en-GB" dirty="0"/>
          </a:p>
        </p:txBody>
      </p:sp>
      <p:sp>
        <p:nvSpPr>
          <p:cNvPr id="43" name="Text Placeholder 42"/>
          <p:cNvSpPr>
            <a:spLocks noGrp="1"/>
          </p:cNvSpPr>
          <p:nvPr>
            <p:ph type="body" sz="quarter" idx="34"/>
          </p:nvPr>
        </p:nvSpPr>
        <p:spPr/>
        <p:txBody>
          <a:bodyPr/>
          <a:lstStyle/>
          <a:p>
            <a:endParaRPr lang="en-GB" dirty="0"/>
          </a:p>
        </p:txBody>
      </p:sp>
      <p:sp>
        <p:nvSpPr>
          <p:cNvPr id="78" name="Text Placeholder 77"/>
          <p:cNvSpPr>
            <a:spLocks noGrp="1"/>
          </p:cNvSpPr>
          <p:nvPr>
            <p:ph type="body" sz="quarter" idx="35"/>
          </p:nvPr>
        </p:nvSpPr>
        <p:spPr/>
        <p:txBody>
          <a:bodyPr/>
          <a:lstStyle/>
          <a:p>
            <a:pPr lvl="0"/>
            <a:endParaRPr lang="en-GB" dirty="0"/>
          </a:p>
        </p:txBody>
      </p:sp>
      <p:sp>
        <p:nvSpPr>
          <p:cNvPr id="79" name="Text Placeholder 78"/>
          <p:cNvSpPr>
            <a:spLocks noGrp="1"/>
          </p:cNvSpPr>
          <p:nvPr>
            <p:ph type="body" sz="quarter" idx="36"/>
          </p:nvPr>
        </p:nvSpPr>
        <p:spPr/>
        <p:txBody>
          <a:bodyPr/>
          <a:lstStyle/>
          <a:p>
            <a:pPr lvl="0"/>
            <a:endParaRPr lang="en-GB" dirty="0"/>
          </a:p>
        </p:txBody>
      </p:sp>
      <p:sp>
        <p:nvSpPr>
          <p:cNvPr id="80" name="Text Placeholder 79"/>
          <p:cNvSpPr>
            <a:spLocks noGrp="1"/>
          </p:cNvSpPr>
          <p:nvPr>
            <p:ph type="body" sz="quarter" idx="37"/>
          </p:nvPr>
        </p:nvSpPr>
        <p:spPr/>
        <p:txBody>
          <a:bodyPr/>
          <a:lstStyle/>
          <a:p>
            <a:pPr lvl="0"/>
            <a:endParaRPr lang="en-GB" dirty="0"/>
          </a:p>
        </p:txBody>
      </p:sp>
      <p:sp>
        <p:nvSpPr>
          <p:cNvPr id="81" name="Text Placeholder 80"/>
          <p:cNvSpPr>
            <a:spLocks noGrp="1"/>
          </p:cNvSpPr>
          <p:nvPr>
            <p:ph type="body" sz="quarter" idx="38"/>
          </p:nvPr>
        </p:nvSpPr>
        <p:spPr/>
        <p:txBody>
          <a:bodyPr/>
          <a:lstStyle/>
          <a:p>
            <a:endParaRPr lang="en-GB" dirty="0"/>
          </a:p>
        </p:txBody>
      </p:sp>
      <p:sp>
        <p:nvSpPr>
          <p:cNvPr id="82" name="Text Placeholder 81"/>
          <p:cNvSpPr>
            <a:spLocks noGrp="1"/>
          </p:cNvSpPr>
          <p:nvPr>
            <p:ph type="body" sz="quarter" idx="39"/>
          </p:nvPr>
        </p:nvSpPr>
        <p:spPr/>
        <p:txBody>
          <a:bodyPr/>
          <a:lstStyle/>
          <a:p>
            <a:endParaRPr lang="en-GB" dirty="0"/>
          </a:p>
        </p:txBody>
      </p:sp>
      <p:sp>
        <p:nvSpPr>
          <p:cNvPr id="83" name="Text Placeholder 82"/>
          <p:cNvSpPr>
            <a:spLocks noGrp="1"/>
          </p:cNvSpPr>
          <p:nvPr>
            <p:ph type="body" sz="quarter" idx="40"/>
          </p:nvPr>
        </p:nvSpPr>
        <p:spPr/>
        <p:txBody>
          <a:bodyPr/>
          <a:lstStyle/>
          <a:p>
            <a:endParaRPr lang="en-GB" dirty="0"/>
          </a:p>
        </p:txBody>
      </p:sp>
      <p:sp>
        <p:nvSpPr>
          <p:cNvPr id="63" name="Rectangle 62"/>
          <p:cNvSpPr/>
          <p:nvPr/>
        </p:nvSpPr>
        <p:spPr>
          <a:xfrm>
            <a:off x="247650" y="6457891"/>
            <a:ext cx="9410700" cy="415498"/>
          </a:xfrm>
          <a:prstGeom prst="rect">
            <a:avLst/>
          </a:prstGeom>
        </p:spPr>
        <p:txBody>
          <a:bodyPr wrap="square">
            <a:spAutoFit/>
          </a:bodyPr>
          <a:lstStyle/>
          <a:p>
            <a:r>
              <a:rPr lang="en-GB" sz="700" b="0" i="0" dirty="0" smtClean="0">
                <a:solidFill>
                  <a:srgbClr val="808080"/>
                </a:solidFill>
                <a:latin typeface="Arial"/>
                <a:ea typeface="Arial"/>
                <a:cs typeface="Arial"/>
              </a:rPr>
              <a:t>Designed by: </a:t>
            </a:r>
            <a:r>
              <a:rPr lang="en-GB" sz="700" dirty="0" smtClean="0">
                <a:solidFill>
                  <a:srgbClr val="808080"/>
                </a:solidFill>
                <a:latin typeface="Arial"/>
                <a:ea typeface="Arial"/>
                <a:cs typeface="Arial"/>
              </a:rPr>
              <a:t>Peter </a:t>
            </a:r>
            <a:r>
              <a:rPr lang="en-GB" sz="700" dirty="0">
                <a:solidFill>
                  <a:srgbClr val="808080"/>
                </a:solidFill>
                <a:latin typeface="Arial"/>
                <a:ea typeface="Arial"/>
                <a:cs typeface="Arial"/>
              </a:rPr>
              <a:t>J. </a:t>
            </a:r>
            <a:r>
              <a:rPr lang="en-GB" sz="700" dirty="0" smtClean="0">
                <a:solidFill>
                  <a:srgbClr val="808080"/>
                </a:solidFill>
                <a:latin typeface="Arial"/>
                <a:ea typeface="Arial"/>
                <a:cs typeface="Arial"/>
              </a:rPr>
              <a:t>Thomson</a:t>
            </a:r>
            <a:r>
              <a:rPr lang="en-GB" sz="700" dirty="0">
                <a:solidFill>
                  <a:srgbClr val="808080"/>
                </a:solidFill>
                <a:latin typeface="Arial"/>
                <a:ea typeface="Arial"/>
                <a:cs typeface="Arial"/>
              </a:rPr>
              <a:t>, based on the work of Steve Blank, Clayton Christensen, Seth Godin, Yves Pigneur and Alex </a:t>
            </a:r>
            <a:r>
              <a:rPr lang="en-GB" sz="700" dirty="0" smtClean="0">
                <a:solidFill>
                  <a:srgbClr val="808080"/>
                </a:solidFill>
                <a:latin typeface="Arial"/>
                <a:ea typeface="Arial"/>
                <a:cs typeface="Arial"/>
              </a:rPr>
              <a:t>Osterwalder</a:t>
            </a:r>
            <a:r>
              <a:rPr lang="en-GB" sz="700" dirty="0">
                <a:solidFill>
                  <a:srgbClr val="808080"/>
                </a:solidFill>
                <a:latin typeface="Arial"/>
                <a:ea typeface="Arial"/>
                <a:cs typeface="Arial"/>
              </a:rPr>
              <a:t>. (</a:t>
            </a:r>
            <a:r>
              <a:rPr lang="en-GB" sz="700" dirty="0">
                <a:solidFill>
                  <a:srgbClr val="808080"/>
                </a:solidFill>
                <a:latin typeface="Arial"/>
                <a:ea typeface="Arial"/>
                <a:cs typeface="Arial"/>
                <a:hlinkClick r:id="rId2"/>
              </a:rPr>
              <a:t>https://www.strategyzer.com/canvas/value-proposition-</a:t>
            </a:r>
            <a:r>
              <a:rPr lang="en-GB" sz="700" dirty="0" smtClean="0">
                <a:solidFill>
                  <a:srgbClr val="808080"/>
                </a:solidFill>
                <a:latin typeface="Arial"/>
                <a:ea typeface="Arial"/>
                <a:cs typeface="Arial"/>
                <a:hlinkClick r:id="rId2"/>
              </a:rPr>
              <a:t>canvas</a:t>
            </a:r>
            <a:r>
              <a:rPr lang="en-GB" sz="700" dirty="0" smtClean="0">
                <a:solidFill>
                  <a:srgbClr val="808080"/>
                </a:solidFill>
                <a:latin typeface="Arial"/>
                <a:ea typeface="Arial"/>
                <a:cs typeface="Arial"/>
              </a:rPr>
              <a:t>). PowerPoint </a:t>
            </a:r>
            <a:r>
              <a:rPr lang="en-GB" sz="700" dirty="0">
                <a:solidFill>
                  <a:srgbClr val="808080"/>
                </a:solidFill>
                <a:latin typeface="Arial"/>
                <a:ea typeface="Arial"/>
                <a:cs typeface="Arial"/>
              </a:rPr>
              <a:t>implementation </a:t>
            </a:r>
            <a:r>
              <a:rPr lang="en-GB" sz="700" dirty="0" smtClean="0">
                <a:solidFill>
                  <a:srgbClr val="808080"/>
                </a:solidFill>
                <a:latin typeface="Arial"/>
                <a:ea typeface="Arial"/>
                <a:cs typeface="Arial"/>
              </a:rPr>
              <a:t>and translation by</a:t>
            </a:r>
            <a:r>
              <a:rPr lang="en-GB" sz="700" dirty="0">
                <a:solidFill>
                  <a:srgbClr val="808080"/>
                </a:solidFill>
                <a:latin typeface="Arial"/>
                <a:ea typeface="Arial"/>
                <a:cs typeface="Arial"/>
              </a:rPr>
              <a:t>: Neos Chronos Limited </a:t>
            </a:r>
            <a:r>
              <a:rPr lang="en-GB" sz="700" dirty="0" smtClean="0">
                <a:latin typeface="Arial"/>
                <a:cs typeface="Arial"/>
              </a:rPr>
              <a:t>(</a:t>
            </a:r>
            <a:r>
              <a:rPr lang="en-GB" sz="700" dirty="0" smtClean="0">
                <a:latin typeface="Arial"/>
                <a:cs typeface="Arial"/>
                <a:hlinkClick r:id="rId3"/>
              </a:rPr>
              <a:t>https://neoschronos.com</a:t>
            </a:r>
            <a:r>
              <a:rPr lang="en-GB" sz="700" dirty="0" smtClean="0">
                <a:latin typeface="Arial"/>
                <a:cs typeface="Arial"/>
              </a:rPr>
              <a:t>). </a:t>
            </a:r>
            <a:r>
              <a:rPr lang="en-GB" sz="700" dirty="0" smtClean="0">
                <a:solidFill>
                  <a:srgbClr val="808080"/>
                </a:solidFill>
                <a:latin typeface="Arial"/>
                <a:ea typeface="Arial"/>
                <a:cs typeface="Arial"/>
              </a:rPr>
              <a:t>License</a:t>
            </a:r>
            <a:r>
              <a:rPr lang="en-GB" sz="700" dirty="0">
                <a:solidFill>
                  <a:srgbClr val="808080"/>
                </a:solidFill>
                <a:latin typeface="Arial"/>
                <a:ea typeface="Arial"/>
                <a:cs typeface="Arial"/>
              </a:rPr>
              <a:t>: </a:t>
            </a:r>
            <a:r>
              <a:rPr lang="mr-IN" sz="700" dirty="0" smtClean="0">
                <a:latin typeface="Arial"/>
                <a:cs typeface="Arial"/>
                <a:hlinkClick r:id="rId4"/>
              </a:rPr>
              <a:t>CC BY-SA 3.0</a:t>
            </a:r>
            <a:endParaRPr lang="mr-IN" sz="700" dirty="0">
              <a:solidFill>
                <a:srgbClr val="808080"/>
              </a:solidFill>
              <a:latin typeface="Arial"/>
              <a:ea typeface="Arial"/>
              <a:cs typeface="Arial"/>
            </a:endParaRPr>
          </a:p>
          <a:p>
            <a:endParaRPr lang="en-GB" sz="700" dirty="0">
              <a:latin typeface="Arial"/>
              <a:cs typeface="Arial"/>
            </a:endParaRPr>
          </a:p>
        </p:txBody>
      </p:sp>
    </p:spTree>
    <p:extLst>
      <p:ext uri="{BB962C8B-B14F-4D97-AF65-F5344CB8AC3E}">
        <p14:creationId xmlns:p14="http://schemas.microsoft.com/office/powerpoint/2010/main" val="328118753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Neos Chronos">
      <a:dk1>
        <a:srgbClr val="444444"/>
      </a:dk1>
      <a:lt1>
        <a:sysClr val="window" lastClr="FFFFFF"/>
      </a:lt1>
      <a:dk2>
        <a:srgbClr val="222222"/>
      </a:dk2>
      <a:lt2>
        <a:srgbClr val="F3F3F3"/>
      </a:lt2>
      <a:accent1>
        <a:srgbClr val="669933"/>
      </a:accent1>
      <a:accent2>
        <a:srgbClr val="38BEEA"/>
      </a:accent2>
      <a:accent3>
        <a:srgbClr val="EA38C0"/>
      </a:accent3>
      <a:accent4>
        <a:srgbClr val="EABB38"/>
      </a:accent4>
      <a:accent5>
        <a:srgbClr val="788C92"/>
      </a:accent5>
      <a:accent6>
        <a:srgbClr val="EA6238"/>
      </a:accent6>
      <a:hlink>
        <a:srgbClr val="787828"/>
      </a:hlink>
      <a:folHlink>
        <a:srgbClr val="9AA2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373</TotalTime>
  <Words>625</Words>
  <Application>Microsoft Macintosh PowerPoint</Application>
  <PresentationFormat>A4 Paper (210x297 mm)</PresentationFormat>
  <Paragraphs>15</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Manager/>
  <Company>Neos Chronos Limited</Company>
  <LinksUpToDate>false</LinksUpToDate>
  <SharedDoc>false</SharedDoc>
  <HyperlinkBase>https://neoschronos.com/assets/</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Value Proposition Canvas Vorlage PPT Deutsch</dc:title>
  <dc:subject/>
  <dc:creator>Thomas Papanikolaou</dc:creator>
  <cp:keywords>Value Proposition Canvas Vorlage, Powerpoint, ppt, pptx, Free, Deutsch</cp:keywords>
  <dc:description>The Value Proposition Canvas by Peter J. Thompson, based on the work of Steve Blank, Clayton Christensen, Seth Godin, Yves Pigneur and Alex Osterwalder. This work is licensed under the Creative Commons Attribution-Share Alike 3.0 Unported License.</dc:description>
  <cp:lastModifiedBy>Thomas Papanikolaou</cp:lastModifiedBy>
  <cp:revision>74</cp:revision>
  <cp:lastPrinted>2019-04-01T19:25:48Z</cp:lastPrinted>
  <dcterms:created xsi:type="dcterms:W3CDTF">2019-04-01T16:49:19Z</dcterms:created>
  <dcterms:modified xsi:type="dcterms:W3CDTF">2021-04-05T10:26:34Z</dcterms:modified>
  <cp:category>PowerPoint Template PPT</cp:category>
</cp:coreProperties>
</file>