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Lst>
  <p:sldSz cx="9906000" cy="6858000" type="A4"/>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12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clrMru>
    <a:srgbClr val="F1F1F1"/>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854" autoAdjust="0"/>
    <p:restoredTop sz="99472" autoAdjust="0"/>
  </p:normalViewPr>
  <p:slideViewPr>
    <p:cSldViewPr snapToObjects="1">
      <p:cViewPr varScale="1">
        <p:scale>
          <a:sx n="108" d="100"/>
          <a:sy n="108" d="100"/>
        </p:scale>
        <p:origin x="1392" y="184"/>
      </p:cViewPr>
      <p:guideLst>
        <p:guide orient="horz" pos="2160"/>
        <p:guide pos="312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Value Proposition Canvas">
    <p:spTree>
      <p:nvGrpSpPr>
        <p:cNvPr id="1" name=""/>
        <p:cNvGrpSpPr/>
        <p:nvPr/>
      </p:nvGrpSpPr>
      <p:grpSpPr>
        <a:xfrm>
          <a:off x="0" y="0"/>
          <a:ext cx="0" cy="0"/>
          <a:chOff x="0" y="0"/>
          <a:chExt cx="0" cy="0"/>
        </a:xfrm>
      </p:grpSpPr>
      <p:sp>
        <p:nvSpPr>
          <p:cNvPr id="22" name="Text Placeholder 8"/>
          <p:cNvSpPr>
            <a:spLocks noGrp="1"/>
          </p:cNvSpPr>
          <p:nvPr>
            <p:ph type="body" sz="quarter" idx="22" hasCustomPrompt="1"/>
          </p:nvPr>
        </p:nvSpPr>
        <p:spPr>
          <a:xfrm>
            <a:off x="3962400" y="381000"/>
            <a:ext cx="1403350" cy="228600"/>
          </a:xfrm>
          <a:prstGeom prst="rect">
            <a:avLst/>
          </a:prstGeom>
          <a:solidFill>
            <a:srgbClr val="FFFFFF"/>
          </a:solidFill>
          <a:ln>
            <a:noFill/>
          </a:ln>
        </p:spPr>
        <p:txBody>
          <a:bodyPr vert="horz"/>
          <a:lstStyle>
            <a:lvl1pPr marL="0" indent="0">
              <a:buNone/>
              <a:defRPr sz="900" baseline="0"/>
            </a:lvl1pPr>
          </a:lstStyle>
          <a:p>
            <a:pPr lvl="0"/>
            <a:r>
              <a:rPr lang="en-GB" dirty="0"/>
              <a:t>Startup Name</a:t>
            </a:r>
          </a:p>
        </p:txBody>
      </p:sp>
      <p:sp>
        <p:nvSpPr>
          <p:cNvPr id="23" name="Text Placeholder 8"/>
          <p:cNvSpPr>
            <a:spLocks noGrp="1"/>
          </p:cNvSpPr>
          <p:nvPr>
            <p:ph type="body" sz="quarter" idx="23" hasCustomPrompt="1"/>
          </p:nvPr>
        </p:nvSpPr>
        <p:spPr>
          <a:xfrm>
            <a:off x="5685201" y="381000"/>
            <a:ext cx="1403350" cy="228600"/>
          </a:xfrm>
          <a:prstGeom prst="rect">
            <a:avLst/>
          </a:prstGeom>
          <a:solidFill>
            <a:srgbClr val="FFFFFF"/>
          </a:solidFill>
          <a:ln>
            <a:noFill/>
          </a:ln>
        </p:spPr>
        <p:txBody>
          <a:bodyPr vert="horz"/>
          <a:lstStyle>
            <a:lvl1pPr marL="0" indent="0">
              <a:buNone/>
              <a:defRPr sz="900"/>
            </a:lvl1pPr>
          </a:lstStyle>
          <a:p>
            <a:pPr lvl="0"/>
            <a:r>
              <a:rPr lang="en-GB" dirty="0"/>
              <a:t>Name1, Name2, </a:t>
            </a:r>
            <a:r>
              <a:rPr lang="mr-IN" dirty="0"/>
              <a:t>…</a:t>
            </a:r>
            <a:endParaRPr lang="en-GB" dirty="0"/>
          </a:p>
        </p:txBody>
      </p:sp>
      <p:sp>
        <p:nvSpPr>
          <p:cNvPr id="24" name="Text Placeholder 8"/>
          <p:cNvSpPr>
            <a:spLocks noGrp="1"/>
          </p:cNvSpPr>
          <p:nvPr>
            <p:ph type="body" sz="quarter" idx="24" hasCustomPrompt="1"/>
          </p:nvPr>
        </p:nvSpPr>
        <p:spPr>
          <a:xfrm>
            <a:off x="7759700" y="381000"/>
            <a:ext cx="1155700" cy="228600"/>
          </a:xfrm>
          <a:prstGeom prst="rect">
            <a:avLst/>
          </a:prstGeom>
          <a:solidFill>
            <a:srgbClr val="FFFFFF"/>
          </a:solidFill>
          <a:ln>
            <a:noFill/>
          </a:ln>
        </p:spPr>
        <p:txBody>
          <a:bodyPr vert="horz"/>
          <a:lstStyle>
            <a:lvl1pPr marL="0" indent="0">
              <a:buNone/>
              <a:defRPr sz="900"/>
            </a:lvl1pPr>
          </a:lstStyle>
          <a:p>
            <a:pPr lvl="0"/>
            <a:r>
              <a:rPr lang="en-GB" dirty="0"/>
              <a:t>DD/MM/YYYY</a:t>
            </a:r>
          </a:p>
        </p:txBody>
      </p:sp>
      <p:sp>
        <p:nvSpPr>
          <p:cNvPr id="25" name="Text Placeholder 8"/>
          <p:cNvSpPr>
            <a:spLocks noGrp="1"/>
          </p:cNvSpPr>
          <p:nvPr>
            <p:ph type="body" sz="quarter" idx="25" hasCustomPrompt="1"/>
          </p:nvPr>
        </p:nvSpPr>
        <p:spPr>
          <a:xfrm>
            <a:off x="9245600" y="381000"/>
            <a:ext cx="412750" cy="228600"/>
          </a:xfrm>
          <a:prstGeom prst="rect">
            <a:avLst/>
          </a:prstGeom>
          <a:solidFill>
            <a:srgbClr val="FFFFFF"/>
          </a:solidFill>
          <a:ln>
            <a:noFill/>
          </a:ln>
        </p:spPr>
        <p:txBody>
          <a:bodyPr vert="horz"/>
          <a:lstStyle>
            <a:lvl1pPr marL="0" indent="0">
              <a:buNone/>
              <a:defRPr sz="900"/>
            </a:lvl1pPr>
          </a:lstStyle>
          <a:p>
            <a:pPr lvl="0"/>
            <a:r>
              <a:rPr lang="en-GB" dirty="0"/>
              <a:t>X.Y</a:t>
            </a:r>
          </a:p>
        </p:txBody>
      </p:sp>
      <p:sp>
        <p:nvSpPr>
          <p:cNvPr id="36" name="Text Placeholder 35"/>
          <p:cNvSpPr>
            <a:spLocks noGrp="1"/>
          </p:cNvSpPr>
          <p:nvPr>
            <p:ph type="body" sz="quarter" idx="32" hasCustomPrompt="1"/>
          </p:nvPr>
        </p:nvSpPr>
        <p:spPr>
          <a:xfrm>
            <a:off x="408810" y="1524000"/>
            <a:ext cx="1981200" cy="1724025"/>
          </a:xfrm>
          <a:prstGeom prst="rect">
            <a:avLst/>
          </a:prstGeom>
        </p:spPr>
        <p:txBody>
          <a:bodyPr vert="horz"/>
          <a:lstStyle>
            <a:lvl1pPr marL="0" indent="0">
              <a:buNone/>
              <a:defRPr sz="800">
                <a:solidFill>
                  <a:schemeClr val="tx2">
                    <a:lumMod val="50000"/>
                    <a:lumOff val="50000"/>
                  </a:schemeClr>
                </a:solidFill>
              </a:defRPr>
            </a:lvl1pPr>
            <a:lvl2pPr marL="457200" indent="0">
              <a:buNone/>
              <a:defRPr sz="800"/>
            </a:lvl2pPr>
            <a:lvl3pPr marL="914400" indent="0">
              <a:buNone/>
              <a:defRPr sz="800"/>
            </a:lvl3pPr>
            <a:lvl4pPr marL="1371600" indent="0">
              <a:buNone/>
              <a:defRPr sz="800"/>
            </a:lvl4pPr>
            <a:lvl5pPr marL="1828800" indent="0">
              <a:buNone/>
              <a:defRPr sz="800"/>
            </a:lvl5pPr>
          </a:lstStyle>
          <a:p>
            <a:pPr lvl="0"/>
            <a:r>
              <a:rPr lang="en-GB" dirty="0"/>
              <a:t>A benefit is what your product does for the customer. The benefits are the ways that the features make your customer’s life easier by increasing pleasure or decreasing pain. The benefits of your product are the really core of your value proposition. The best way to list out the benefits of your product on the canvas is to imagine all the ways that your product makes your customer’s life better.</a:t>
            </a:r>
          </a:p>
        </p:txBody>
      </p:sp>
      <p:sp>
        <p:nvSpPr>
          <p:cNvPr id="37" name="Text Placeholder 35"/>
          <p:cNvSpPr>
            <a:spLocks noGrp="1"/>
          </p:cNvSpPr>
          <p:nvPr>
            <p:ph type="body" sz="quarter" idx="33" hasCustomPrompt="1"/>
          </p:nvPr>
        </p:nvSpPr>
        <p:spPr>
          <a:xfrm>
            <a:off x="408810" y="3746040"/>
            <a:ext cx="1981200" cy="1724025"/>
          </a:xfrm>
          <a:prstGeom prst="rect">
            <a:avLst/>
          </a:prstGeom>
        </p:spPr>
        <p:txBody>
          <a:bodyPr vert="horz"/>
          <a:lstStyle>
            <a:lvl1pPr marL="0" indent="0">
              <a:buNone/>
              <a:defRPr sz="800">
                <a:solidFill>
                  <a:schemeClr val="tx2">
                    <a:lumMod val="50000"/>
                    <a:lumOff val="50000"/>
                  </a:schemeClr>
                </a:solidFill>
              </a:defRPr>
            </a:lvl1pPr>
            <a:lvl2pPr marL="457200" indent="0">
              <a:buNone/>
              <a:defRPr sz="800"/>
            </a:lvl2pPr>
            <a:lvl3pPr marL="914400" indent="0">
              <a:buNone/>
              <a:defRPr sz="800"/>
            </a:lvl3pPr>
            <a:lvl4pPr marL="1371600" indent="0">
              <a:buNone/>
              <a:defRPr sz="800"/>
            </a:lvl4pPr>
            <a:lvl5pPr marL="1828800" indent="0">
              <a:buNone/>
              <a:defRPr sz="800"/>
            </a:lvl5pPr>
          </a:lstStyle>
          <a:p>
            <a:pPr lvl="0"/>
            <a:r>
              <a:rPr lang="en-GB" dirty="0"/>
              <a:t>A feature is a factual description of how your product works. The features are the functioning attributes of your product. The features also provide the ‘reasons to believe’. Many FMCG marketers deride the importance of features because features are no longer a point of difference in most FMCG marketing. But for technology products and innovative new services the features on offer can still be an important part of your value proposition.</a:t>
            </a:r>
          </a:p>
        </p:txBody>
      </p:sp>
      <p:sp>
        <p:nvSpPr>
          <p:cNvPr id="39" name="Text Placeholder 35"/>
          <p:cNvSpPr>
            <a:spLocks noGrp="1"/>
          </p:cNvSpPr>
          <p:nvPr>
            <p:ph type="body" sz="quarter" idx="34" hasCustomPrompt="1"/>
          </p:nvPr>
        </p:nvSpPr>
        <p:spPr>
          <a:xfrm>
            <a:off x="2618610" y="1524000"/>
            <a:ext cx="1981200" cy="3946065"/>
          </a:xfrm>
          <a:prstGeom prst="rect">
            <a:avLst/>
          </a:prstGeom>
        </p:spPr>
        <p:txBody>
          <a:bodyPr vert="horz" anchor="ctr"/>
          <a:lstStyle>
            <a:lvl1pPr marL="0" indent="0">
              <a:buNone/>
              <a:defRPr sz="800" baseline="0">
                <a:solidFill>
                  <a:schemeClr val="tx2">
                    <a:lumMod val="50000"/>
                    <a:lumOff val="50000"/>
                  </a:schemeClr>
                </a:solidFill>
              </a:defRPr>
            </a:lvl1pPr>
            <a:lvl2pPr marL="457200" indent="0">
              <a:buNone/>
              <a:defRPr sz="800"/>
            </a:lvl2pPr>
            <a:lvl3pPr marL="914400" indent="0">
              <a:buNone/>
              <a:defRPr sz="800"/>
            </a:lvl3pPr>
            <a:lvl4pPr marL="1371600" indent="0">
              <a:buNone/>
              <a:defRPr sz="800"/>
            </a:lvl4pPr>
            <a:lvl5pPr marL="1828800" indent="0">
              <a:buNone/>
              <a:defRPr sz="800"/>
            </a:lvl5pPr>
          </a:lstStyle>
          <a:p>
            <a:pPr lvl="0"/>
            <a:r>
              <a:rPr lang="en-GB" dirty="0"/>
              <a:t>The product experience is the way that owning your product makes the customer feel. It’s the sum total of the combined features and benefits. Product experience is different to features and benefits because it’s more about the emotional reasons why people buy your product and what it means for them in their own lives. The product experience is the kernel that will help identify the market positioning and brand essence that is usually built out of the value proposition.</a:t>
            </a:r>
          </a:p>
        </p:txBody>
      </p:sp>
      <p:sp>
        <p:nvSpPr>
          <p:cNvPr id="42" name="Text Placeholder 35"/>
          <p:cNvSpPr>
            <a:spLocks noGrp="1"/>
          </p:cNvSpPr>
          <p:nvPr>
            <p:ph type="body" sz="quarter" idx="35" hasCustomPrompt="1"/>
          </p:nvPr>
        </p:nvSpPr>
        <p:spPr>
          <a:xfrm>
            <a:off x="5867400" y="1676400"/>
            <a:ext cx="1816100" cy="1447800"/>
          </a:xfrm>
          <a:prstGeom prst="rect">
            <a:avLst/>
          </a:prstGeom>
        </p:spPr>
        <p:txBody>
          <a:bodyPr vert="horz"/>
          <a:lstStyle>
            <a:lvl1pPr marL="0" indent="0">
              <a:buNone/>
              <a:defRPr sz="800">
                <a:solidFill>
                  <a:schemeClr val="tx2">
                    <a:lumMod val="50000"/>
                    <a:lumOff val="50000"/>
                  </a:schemeClr>
                </a:solidFill>
              </a:defRPr>
            </a:lvl1pPr>
            <a:lvl2pPr marL="457200" indent="0">
              <a:buNone/>
              <a:defRPr sz="800"/>
            </a:lvl2pPr>
            <a:lvl3pPr marL="914400" indent="0">
              <a:buNone/>
              <a:defRPr sz="800"/>
            </a:lvl3pPr>
            <a:lvl4pPr marL="1371600" indent="0">
              <a:buNone/>
              <a:defRPr sz="800"/>
            </a:lvl4pPr>
            <a:lvl5pPr marL="1828800" indent="0">
              <a:buNone/>
              <a:defRPr sz="800"/>
            </a:lvl5pPr>
          </a:lstStyle>
          <a:p>
            <a:pPr lvl="0"/>
            <a:r>
              <a:rPr lang="en-GB" dirty="0"/>
              <a:t>The emotional drivers of decision making are things that we want to be, do or have. Our wants are usually conscious (but aspirational) thoughts about how we’d like to improve our lives. They sometimes seem like daydreams but they can be powerful motivators of action. The wants speak more to the pull of our hearts and our emotions.</a:t>
            </a:r>
          </a:p>
        </p:txBody>
      </p:sp>
      <p:sp>
        <p:nvSpPr>
          <p:cNvPr id="43" name="Text Placeholder 35"/>
          <p:cNvSpPr>
            <a:spLocks noGrp="1"/>
          </p:cNvSpPr>
          <p:nvPr>
            <p:ph type="body" sz="quarter" idx="36" hasCustomPrompt="1"/>
          </p:nvPr>
        </p:nvSpPr>
        <p:spPr>
          <a:xfrm>
            <a:off x="5867400" y="3657600"/>
            <a:ext cx="1816100" cy="1600200"/>
          </a:xfrm>
          <a:prstGeom prst="rect">
            <a:avLst/>
          </a:prstGeom>
        </p:spPr>
        <p:txBody>
          <a:bodyPr vert="horz"/>
          <a:lstStyle>
            <a:lvl1pPr marL="0" indent="0">
              <a:buNone/>
              <a:defRPr sz="800" b="0" i="0">
                <a:solidFill>
                  <a:schemeClr val="tx2">
                    <a:lumMod val="50000"/>
                    <a:lumOff val="50000"/>
                  </a:schemeClr>
                </a:solidFill>
              </a:defRPr>
            </a:lvl1pPr>
            <a:lvl2pPr marL="457200" indent="0">
              <a:buNone/>
              <a:defRPr sz="800"/>
            </a:lvl2pPr>
            <a:lvl3pPr marL="914400" indent="0">
              <a:buNone/>
              <a:defRPr sz="800"/>
            </a:lvl3pPr>
            <a:lvl4pPr marL="1371600" indent="0">
              <a:buNone/>
              <a:defRPr sz="800"/>
            </a:lvl4pPr>
            <a:lvl5pPr marL="1828800" indent="0">
              <a:buNone/>
              <a:defRPr sz="800"/>
            </a:lvl5pPr>
          </a:lstStyle>
          <a:p>
            <a:pPr lvl="0"/>
            <a:r>
              <a:rPr lang="en-GB" dirty="0"/>
              <a:t>The customer’s needs are the rational things that the customer needs to get done. Interestingly, needs are not always conscious. Customers can have needs that they may not know about yet. Designers call these “latent needs“. The needs speak more to the pull of our heads and rational motivations.</a:t>
            </a:r>
          </a:p>
        </p:txBody>
      </p:sp>
      <p:sp>
        <p:nvSpPr>
          <p:cNvPr id="44" name="Text Placeholder 35"/>
          <p:cNvSpPr>
            <a:spLocks noGrp="1"/>
          </p:cNvSpPr>
          <p:nvPr>
            <p:ph type="body" sz="quarter" idx="37" hasCustomPrompt="1"/>
          </p:nvPr>
        </p:nvSpPr>
        <p:spPr>
          <a:xfrm>
            <a:off x="8181210" y="2410587"/>
            <a:ext cx="1219200" cy="2057400"/>
          </a:xfrm>
          <a:prstGeom prst="rect">
            <a:avLst/>
          </a:prstGeom>
        </p:spPr>
        <p:txBody>
          <a:bodyPr vert="horz" anchor="ctr"/>
          <a:lstStyle>
            <a:lvl1pPr marL="0" indent="0">
              <a:buNone/>
              <a:defRPr sz="800" b="0">
                <a:solidFill>
                  <a:schemeClr val="tx2">
                    <a:lumMod val="50000"/>
                    <a:lumOff val="50000"/>
                  </a:schemeClr>
                </a:solidFill>
              </a:defRPr>
            </a:lvl1pPr>
            <a:lvl2pPr marL="457200" indent="0">
              <a:buNone/>
              <a:defRPr sz="800"/>
            </a:lvl2pPr>
            <a:lvl3pPr marL="914400" indent="0">
              <a:buNone/>
              <a:defRPr sz="800"/>
            </a:lvl3pPr>
            <a:lvl4pPr marL="1371600" indent="0">
              <a:buNone/>
              <a:defRPr sz="800"/>
            </a:lvl4pPr>
            <a:lvl5pPr marL="1828800" indent="0">
              <a:buNone/>
              <a:defRPr sz="800"/>
            </a:lvl5pPr>
          </a:lstStyle>
          <a:p>
            <a:pPr lvl="0"/>
            <a:r>
              <a:rPr lang="en-GB" dirty="0"/>
              <a:t>Fears can be a strong driver of purchasing behaviour and can be the hidden source of wants and needs. For any product there is a secret “pain of switching“. Even if your product is better than the competition, it might not be a big enough improvement to overcome the inertia of the status quo.</a:t>
            </a:r>
          </a:p>
        </p:txBody>
      </p:sp>
      <p:sp>
        <p:nvSpPr>
          <p:cNvPr id="45" name="Text Placeholder 35"/>
          <p:cNvSpPr>
            <a:spLocks noGrp="1"/>
          </p:cNvSpPr>
          <p:nvPr>
            <p:ph type="body" sz="quarter" idx="38" hasCustomPrompt="1"/>
          </p:nvPr>
        </p:nvSpPr>
        <p:spPr>
          <a:xfrm>
            <a:off x="5943600" y="5715000"/>
            <a:ext cx="3505200" cy="579755"/>
          </a:xfrm>
          <a:prstGeom prst="rect">
            <a:avLst/>
          </a:prstGeom>
        </p:spPr>
        <p:txBody>
          <a:bodyPr vert="horz"/>
          <a:lstStyle>
            <a:lvl1pPr marL="0" indent="0">
              <a:buNone/>
              <a:defRPr sz="800" b="0" i="0" baseline="0">
                <a:solidFill>
                  <a:schemeClr val="tx2">
                    <a:lumMod val="50000"/>
                    <a:lumOff val="50000"/>
                  </a:schemeClr>
                </a:solidFill>
              </a:defRPr>
            </a:lvl1pPr>
            <a:lvl2pPr marL="457200" indent="0">
              <a:buNone/>
              <a:defRPr sz="800"/>
            </a:lvl2pPr>
            <a:lvl3pPr marL="914400" indent="0">
              <a:buNone/>
              <a:defRPr sz="800"/>
            </a:lvl3pPr>
            <a:lvl4pPr marL="1371600" indent="0">
              <a:buNone/>
              <a:defRPr sz="800"/>
            </a:lvl4pPr>
            <a:lvl5pPr marL="1828800" indent="0">
              <a:buNone/>
              <a:defRPr sz="800"/>
            </a:lvl5pPr>
          </a:lstStyle>
          <a:p>
            <a:pPr lvl="0"/>
            <a:r>
              <a:rPr lang="en-GB" dirty="0"/>
              <a:t>These are not just the obvious competitors, but also existing behaviours and coping mechanisms. Remember that people made it this far in life without your product. If your product isn’t better than the existing solutions then you don’t have a real-world value proposition.</a:t>
            </a:r>
          </a:p>
        </p:txBody>
      </p:sp>
      <p:sp>
        <p:nvSpPr>
          <p:cNvPr id="46" name="Text Placeholder 35"/>
          <p:cNvSpPr>
            <a:spLocks noGrp="1"/>
          </p:cNvSpPr>
          <p:nvPr>
            <p:ph type="body" sz="quarter" idx="39" hasCustomPrompt="1"/>
          </p:nvPr>
        </p:nvSpPr>
        <p:spPr>
          <a:xfrm>
            <a:off x="408810" y="6066155"/>
            <a:ext cx="1981200" cy="228600"/>
          </a:xfrm>
          <a:prstGeom prst="rect">
            <a:avLst/>
          </a:prstGeom>
        </p:spPr>
        <p:txBody>
          <a:bodyPr vert="horz"/>
          <a:lstStyle>
            <a:lvl1pPr marL="0" indent="0">
              <a:buNone/>
              <a:defRPr sz="800">
                <a:solidFill>
                  <a:schemeClr val="tx2">
                    <a:lumMod val="50000"/>
                    <a:lumOff val="50000"/>
                  </a:schemeClr>
                </a:solidFill>
              </a:defRPr>
            </a:lvl1pPr>
            <a:lvl2pPr marL="457200" indent="0">
              <a:buNone/>
              <a:defRPr sz="800"/>
            </a:lvl2pPr>
            <a:lvl3pPr marL="914400" indent="0">
              <a:buNone/>
              <a:defRPr sz="800"/>
            </a:lvl3pPr>
            <a:lvl4pPr marL="1371600" indent="0">
              <a:buNone/>
              <a:defRPr sz="800"/>
            </a:lvl4pPr>
            <a:lvl5pPr marL="1828800" indent="0">
              <a:buNone/>
              <a:defRPr sz="800"/>
            </a:lvl5pPr>
          </a:lstStyle>
          <a:p>
            <a:pPr lvl="0"/>
            <a:r>
              <a:rPr lang="en-GB" dirty="0"/>
              <a:t>Name your product or service</a:t>
            </a:r>
          </a:p>
        </p:txBody>
      </p:sp>
      <p:sp>
        <p:nvSpPr>
          <p:cNvPr id="48" name="Text Placeholder 35"/>
          <p:cNvSpPr>
            <a:spLocks noGrp="1"/>
          </p:cNvSpPr>
          <p:nvPr>
            <p:ph type="body" sz="quarter" idx="40" hasCustomPrompt="1"/>
          </p:nvPr>
        </p:nvSpPr>
        <p:spPr>
          <a:xfrm>
            <a:off x="2618610" y="6066155"/>
            <a:ext cx="1981200" cy="228600"/>
          </a:xfrm>
          <a:prstGeom prst="rect">
            <a:avLst/>
          </a:prstGeom>
        </p:spPr>
        <p:txBody>
          <a:bodyPr vert="horz"/>
          <a:lstStyle>
            <a:lvl1pPr marL="0" indent="0">
              <a:buNone/>
              <a:defRPr sz="800">
                <a:solidFill>
                  <a:schemeClr val="tx2">
                    <a:lumMod val="50000"/>
                    <a:lumOff val="50000"/>
                  </a:schemeClr>
                </a:solidFill>
              </a:defRPr>
            </a:lvl1pPr>
            <a:lvl2pPr marL="457200" indent="0">
              <a:buNone/>
              <a:defRPr sz="800"/>
            </a:lvl2pPr>
            <a:lvl3pPr marL="914400" indent="0">
              <a:buNone/>
              <a:defRPr sz="800"/>
            </a:lvl3pPr>
            <a:lvl4pPr marL="1371600" indent="0">
              <a:buNone/>
              <a:defRPr sz="800"/>
            </a:lvl4pPr>
            <a:lvl5pPr marL="1828800" indent="0">
              <a:buNone/>
              <a:defRPr sz="800"/>
            </a:lvl5pPr>
          </a:lstStyle>
          <a:p>
            <a:pPr lvl="0"/>
            <a:r>
              <a:rPr lang="en-GB" dirty="0"/>
              <a:t>Name your ideal customer</a:t>
            </a:r>
          </a:p>
        </p:txBody>
      </p:sp>
    </p:spTree>
    <p:extLst>
      <p:ext uri="{BB962C8B-B14F-4D97-AF65-F5344CB8AC3E}">
        <p14:creationId xmlns:p14="http://schemas.microsoft.com/office/powerpoint/2010/main" val="3755173507"/>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 Id="rId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1F1F1"/>
        </a:solidFill>
        <a:effectLst/>
      </p:bgPr>
    </p:bg>
    <p:spTree>
      <p:nvGrpSpPr>
        <p:cNvPr id="1" name=""/>
        <p:cNvGrpSpPr/>
        <p:nvPr/>
      </p:nvGrpSpPr>
      <p:grpSpPr>
        <a:xfrm>
          <a:off x="0" y="0"/>
          <a:ext cx="0" cy="0"/>
          <a:chOff x="0" y="0"/>
          <a:chExt cx="0" cy="0"/>
        </a:xfrm>
      </p:grpSpPr>
      <p:sp>
        <p:nvSpPr>
          <p:cNvPr id="44" name="Rectangle 43"/>
          <p:cNvSpPr/>
          <p:nvPr userDrawn="1"/>
        </p:nvSpPr>
        <p:spPr>
          <a:xfrm>
            <a:off x="266784" y="762000"/>
            <a:ext cx="9384818" cy="5638800"/>
          </a:xfrm>
          <a:prstGeom prst="rect">
            <a:avLst/>
          </a:prstGeom>
          <a:solidFill>
            <a:srgbClr val="FFFFFF"/>
          </a:solidFill>
          <a:ln>
            <a:solidFill>
              <a:schemeClr val="bg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p>
        </p:txBody>
      </p:sp>
      <p:sp>
        <p:nvSpPr>
          <p:cNvPr id="7" name="TextBox 6"/>
          <p:cNvSpPr txBox="1"/>
          <p:nvPr userDrawn="1"/>
        </p:nvSpPr>
        <p:spPr>
          <a:xfrm>
            <a:off x="247650" y="304800"/>
            <a:ext cx="2952750" cy="338554"/>
          </a:xfrm>
          <a:prstGeom prst="rect">
            <a:avLst/>
          </a:prstGeom>
          <a:noFill/>
        </p:spPr>
        <p:txBody>
          <a:bodyPr wrap="square" rtlCol="0">
            <a:spAutoFit/>
          </a:bodyPr>
          <a:lstStyle/>
          <a:p>
            <a:r>
              <a:rPr lang="en-GB" sz="1600" b="1" dirty="0">
                <a:latin typeface="Arial"/>
                <a:cs typeface="Arial"/>
              </a:rPr>
              <a:t>Value Proposition</a:t>
            </a:r>
            <a:r>
              <a:rPr lang="en-GB" sz="1600" b="1" baseline="0" dirty="0">
                <a:latin typeface="Arial"/>
                <a:cs typeface="Arial"/>
              </a:rPr>
              <a:t> </a:t>
            </a:r>
            <a:r>
              <a:rPr lang="en-GB" sz="1600" b="1" dirty="0">
                <a:latin typeface="Arial"/>
                <a:cs typeface="Arial"/>
              </a:rPr>
              <a:t>Canvas</a:t>
            </a:r>
          </a:p>
        </p:txBody>
      </p:sp>
      <p:sp>
        <p:nvSpPr>
          <p:cNvPr id="8" name="TextBox 7"/>
          <p:cNvSpPr txBox="1"/>
          <p:nvPr userDrawn="1"/>
        </p:nvSpPr>
        <p:spPr>
          <a:xfrm>
            <a:off x="3861505" y="184570"/>
            <a:ext cx="1403350" cy="200055"/>
          </a:xfrm>
          <a:prstGeom prst="rect">
            <a:avLst/>
          </a:prstGeom>
          <a:noFill/>
        </p:spPr>
        <p:txBody>
          <a:bodyPr wrap="square" rtlCol="0">
            <a:spAutoFit/>
          </a:bodyPr>
          <a:lstStyle/>
          <a:p>
            <a:r>
              <a:rPr lang="en-GB" sz="700" b="0" i="1" dirty="0">
                <a:latin typeface="Arial"/>
                <a:cs typeface="Arial"/>
              </a:rPr>
              <a:t>Designed for:</a:t>
            </a:r>
          </a:p>
        </p:txBody>
      </p:sp>
      <p:sp>
        <p:nvSpPr>
          <p:cNvPr id="9" name="TextBox 8"/>
          <p:cNvSpPr txBox="1"/>
          <p:nvPr userDrawn="1"/>
        </p:nvSpPr>
        <p:spPr>
          <a:xfrm>
            <a:off x="5585882" y="180946"/>
            <a:ext cx="1403350" cy="200055"/>
          </a:xfrm>
          <a:prstGeom prst="rect">
            <a:avLst/>
          </a:prstGeom>
          <a:noFill/>
        </p:spPr>
        <p:txBody>
          <a:bodyPr wrap="square" rtlCol="0">
            <a:spAutoFit/>
          </a:bodyPr>
          <a:lstStyle/>
          <a:p>
            <a:r>
              <a:rPr lang="en-GB" sz="700" b="0" i="1" dirty="0">
                <a:latin typeface="Arial"/>
                <a:cs typeface="Arial"/>
              </a:rPr>
              <a:t>Designed by:</a:t>
            </a:r>
          </a:p>
        </p:txBody>
      </p:sp>
      <p:sp>
        <p:nvSpPr>
          <p:cNvPr id="10" name="TextBox 9"/>
          <p:cNvSpPr txBox="1"/>
          <p:nvPr userDrawn="1"/>
        </p:nvSpPr>
        <p:spPr>
          <a:xfrm>
            <a:off x="7664579" y="180946"/>
            <a:ext cx="1214131" cy="203679"/>
          </a:xfrm>
          <a:prstGeom prst="rect">
            <a:avLst/>
          </a:prstGeom>
          <a:noFill/>
        </p:spPr>
        <p:txBody>
          <a:bodyPr wrap="square" rtlCol="0">
            <a:spAutoFit/>
          </a:bodyPr>
          <a:lstStyle/>
          <a:p>
            <a:r>
              <a:rPr lang="en-GB" sz="700" b="0" i="1" dirty="0">
                <a:latin typeface="Arial"/>
                <a:cs typeface="Arial"/>
              </a:rPr>
              <a:t>Date:</a:t>
            </a:r>
          </a:p>
        </p:txBody>
      </p:sp>
      <p:sp>
        <p:nvSpPr>
          <p:cNvPr id="11" name="TextBox 10"/>
          <p:cNvSpPr txBox="1"/>
          <p:nvPr userDrawn="1"/>
        </p:nvSpPr>
        <p:spPr>
          <a:xfrm>
            <a:off x="9142085" y="180946"/>
            <a:ext cx="620313" cy="200055"/>
          </a:xfrm>
          <a:prstGeom prst="rect">
            <a:avLst/>
          </a:prstGeom>
          <a:noFill/>
        </p:spPr>
        <p:txBody>
          <a:bodyPr wrap="square" rtlCol="0">
            <a:spAutoFit/>
          </a:bodyPr>
          <a:lstStyle/>
          <a:p>
            <a:r>
              <a:rPr lang="en-GB" sz="700" b="0" i="1" dirty="0">
                <a:latin typeface="Arial"/>
                <a:cs typeface="Arial"/>
              </a:rPr>
              <a:t>Version:</a:t>
            </a:r>
          </a:p>
        </p:txBody>
      </p:sp>
      <p:sp>
        <p:nvSpPr>
          <p:cNvPr id="32" name="Rectangle 31"/>
          <p:cNvSpPr/>
          <p:nvPr userDrawn="1"/>
        </p:nvSpPr>
        <p:spPr>
          <a:xfrm>
            <a:off x="336353" y="5715000"/>
            <a:ext cx="4406586" cy="627221"/>
          </a:xfrm>
          <a:prstGeom prst="rect">
            <a:avLst/>
          </a:prstGeom>
          <a:no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p>
        </p:txBody>
      </p:sp>
      <p:sp>
        <p:nvSpPr>
          <p:cNvPr id="33" name="Rectangle 32"/>
          <p:cNvSpPr/>
          <p:nvPr userDrawn="1"/>
        </p:nvSpPr>
        <p:spPr>
          <a:xfrm>
            <a:off x="5105400" y="5715000"/>
            <a:ext cx="4462241" cy="627221"/>
          </a:xfrm>
          <a:prstGeom prst="rect">
            <a:avLst/>
          </a:prstGeom>
          <a:no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p>
        </p:txBody>
      </p:sp>
      <p:grpSp>
        <p:nvGrpSpPr>
          <p:cNvPr id="4" name="Group 3"/>
          <p:cNvGrpSpPr/>
          <p:nvPr userDrawn="1"/>
        </p:nvGrpSpPr>
        <p:grpSpPr>
          <a:xfrm>
            <a:off x="337371" y="1179902"/>
            <a:ext cx="4405569" cy="4344548"/>
            <a:chOff x="274624" y="760852"/>
            <a:chExt cx="3766903" cy="3810001"/>
          </a:xfrm>
        </p:grpSpPr>
        <p:sp>
          <p:nvSpPr>
            <p:cNvPr id="48" name="Rectangle 47"/>
            <p:cNvSpPr/>
            <p:nvPr userDrawn="1"/>
          </p:nvSpPr>
          <p:spPr>
            <a:xfrm>
              <a:off x="274624" y="760852"/>
              <a:ext cx="1880532" cy="1882988"/>
            </a:xfrm>
            <a:prstGeom prst="rect">
              <a:avLst/>
            </a:prstGeom>
            <a:no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p>
          </p:txBody>
        </p:sp>
        <p:sp>
          <p:nvSpPr>
            <p:cNvPr id="49" name="Rectangle 48"/>
            <p:cNvSpPr/>
            <p:nvPr userDrawn="1"/>
          </p:nvSpPr>
          <p:spPr>
            <a:xfrm>
              <a:off x="274624" y="2642692"/>
              <a:ext cx="1880532" cy="1928161"/>
            </a:xfrm>
            <a:prstGeom prst="rect">
              <a:avLst/>
            </a:prstGeom>
            <a:no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p>
          </p:txBody>
        </p:sp>
        <p:sp>
          <p:nvSpPr>
            <p:cNvPr id="50" name="Rectangle 49"/>
            <p:cNvSpPr/>
            <p:nvPr userDrawn="1"/>
          </p:nvSpPr>
          <p:spPr>
            <a:xfrm>
              <a:off x="2153069" y="760852"/>
              <a:ext cx="1888458" cy="3810000"/>
            </a:xfrm>
            <a:prstGeom prst="rect">
              <a:avLst/>
            </a:prstGeom>
            <a:no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p>
          </p:txBody>
        </p:sp>
      </p:grpSp>
      <p:grpSp>
        <p:nvGrpSpPr>
          <p:cNvPr id="67" name="Group 66"/>
          <p:cNvGrpSpPr/>
          <p:nvPr userDrawn="1"/>
        </p:nvGrpSpPr>
        <p:grpSpPr>
          <a:xfrm>
            <a:off x="5105400" y="1179936"/>
            <a:ext cx="4462241" cy="4458864"/>
            <a:chOff x="5105400" y="788699"/>
            <a:chExt cx="4462241" cy="4458864"/>
          </a:xfrm>
        </p:grpSpPr>
        <p:sp>
          <p:nvSpPr>
            <p:cNvPr id="2" name="Oval 1"/>
            <p:cNvSpPr/>
            <p:nvPr userDrawn="1"/>
          </p:nvSpPr>
          <p:spPr>
            <a:xfrm>
              <a:off x="5105400" y="788699"/>
              <a:ext cx="4462241" cy="4458864"/>
            </a:xfrm>
            <a:prstGeom prst="ellipse">
              <a:avLst/>
            </a:prstGeom>
            <a:no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lvl="0" algn="ctr"/>
              <a:endParaRPr lang="en-GB"/>
            </a:p>
          </p:txBody>
        </p:sp>
        <p:cxnSp>
          <p:nvCxnSpPr>
            <p:cNvPr id="52" name="Straight Connector 51"/>
            <p:cNvCxnSpPr>
              <a:endCxn id="2" idx="7"/>
            </p:cNvCxnSpPr>
            <p:nvPr userDrawn="1"/>
          </p:nvCxnSpPr>
          <p:spPr>
            <a:xfrm flipV="1">
              <a:off x="7336521" y="1441685"/>
              <a:ext cx="1577640" cy="1466340"/>
            </a:xfrm>
            <a:prstGeom prst="line">
              <a:avLst/>
            </a:prstGeom>
            <a:noFill/>
            <a:ln>
              <a:solidFill>
                <a:schemeClr val="tx1"/>
              </a:solidFill>
            </a:ln>
            <a:effectLst/>
          </p:spPr>
          <p:style>
            <a:lnRef idx="1">
              <a:schemeClr val="accent1"/>
            </a:lnRef>
            <a:fillRef idx="3">
              <a:schemeClr val="accent1"/>
            </a:fillRef>
            <a:effectRef idx="2">
              <a:schemeClr val="accent1"/>
            </a:effectRef>
            <a:fontRef idx="minor">
              <a:schemeClr val="lt1"/>
            </a:fontRef>
          </p:style>
        </p:cxnSp>
        <p:cxnSp>
          <p:nvCxnSpPr>
            <p:cNvPr id="55" name="Straight Connector 54"/>
            <p:cNvCxnSpPr>
              <a:endCxn id="2" idx="5"/>
            </p:cNvCxnSpPr>
            <p:nvPr userDrawn="1"/>
          </p:nvCxnSpPr>
          <p:spPr>
            <a:xfrm>
              <a:off x="7336521" y="2908025"/>
              <a:ext cx="1577640" cy="1686552"/>
            </a:xfrm>
            <a:prstGeom prst="line">
              <a:avLst/>
            </a:prstGeom>
            <a:noFill/>
            <a:ln>
              <a:solidFill>
                <a:schemeClr val="tx1"/>
              </a:solidFill>
            </a:ln>
            <a:effectLst/>
          </p:spPr>
          <p:style>
            <a:lnRef idx="1">
              <a:schemeClr val="accent1"/>
            </a:lnRef>
            <a:fillRef idx="3">
              <a:schemeClr val="accent1"/>
            </a:fillRef>
            <a:effectRef idx="2">
              <a:schemeClr val="accent1"/>
            </a:effectRef>
            <a:fontRef idx="minor">
              <a:schemeClr val="lt1"/>
            </a:fontRef>
          </p:style>
        </p:cxnSp>
      </p:grpSp>
      <p:cxnSp>
        <p:nvCxnSpPr>
          <p:cNvPr id="21" name="Straight Connector 20"/>
          <p:cNvCxnSpPr/>
          <p:nvPr userDrawn="1"/>
        </p:nvCxnSpPr>
        <p:spPr>
          <a:xfrm>
            <a:off x="5105400" y="3297953"/>
            <a:ext cx="2231121" cy="0"/>
          </a:xfrm>
          <a:prstGeom prst="line">
            <a:avLst/>
          </a:prstGeom>
          <a:noFill/>
          <a:ln>
            <a:solidFill>
              <a:schemeClr val="tx1"/>
            </a:solidFill>
          </a:ln>
          <a:effectLst/>
        </p:spPr>
        <p:style>
          <a:lnRef idx="1">
            <a:schemeClr val="accent1"/>
          </a:lnRef>
          <a:fillRef idx="3">
            <a:schemeClr val="accent1"/>
          </a:fillRef>
          <a:effectRef idx="2">
            <a:schemeClr val="accent1"/>
          </a:effectRef>
          <a:fontRef idx="minor">
            <a:schemeClr val="lt1"/>
          </a:fontRef>
        </p:style>
      </p:cxnSp>
      <p:sp>
        <p:nvSpPr>
          <p:cNvPr id="24" name="TextBox 23"/>
          <p:cNvSpPr txBox="1"/>
          <p:nvPr userDrawn="1"/>
        </p:nvSpPr>
        <p:spPr>
          <a:xfrm>
            <a:off x="336353" y="1207749"/>
            <a:ext cx="1749667" cy="246221"/>
          </a:xfrm>
          <a:prstGeom prst="rect">
            <a:avLst/>
          </a:prstGeom>
          <a:noFill/>
          <a:ln>
            <a:noFill/>
          </a:ln>
        </p:spPr>
        <p:txBody>
          <a:bodyPr wrap="square" rtlCol="0">
            <a:spAutoFit/>
          </a:bodyPr>
          <a:lstStyle/>
          <a:p>
            <a:r>
              <a:rPr lang="en-GB" sz="1000" b="1" dirty="0">
                <a:latin typeface="Arial"/>
                <a:cs typeface="Arial"/>
              </a:rPr>
              <a:t>Benefits</a:t>
            </a:r>
          </a:p>
        </p:txBody>
      </p:sp>
      <p:sp>
        <p:nvSpPr>
          <p:cNvPr id="25" name="TextBox 24"/>
          <p:cNvSpPr txBox="1"/>
          <p:nvPr userDrawn="1"/>
        </p:nvSpPr>
        <p:spPr>
          <a:xfrm>
            <a:off x="336353" y="3349684"/>
            <a:ext cx="1749667" cy="246221"/>
          </a:xfrm>
          <a:prstGeom prst="rect">
            <a:avLst/>
          </a:prstGeom>
          <a:noFill/>
          <a:ln>
            <a:noFill/>
          </a:ln>
        </p:spPr>
        <p:txBody>
          <a:bodyPr wrap="square" rtlCol="0">
            <a:spAutoFit/>
          </a:bodyPr>
          <a:lstStyle/>
          <a:p>
            <a:r>
              <a:rPr lang="en-GB" sz="1000" b="1" dirty="0">
                <a:latin typeface="Arial"/>
                <a:cs typeface="Arial"/>
              </a:rPr>
              <a:t>Features</a:t>
            </a:r>
          </a:p>
        </p:txBody>
      </p:sp>
      <p:sp>
        <p:nvSpPr>
          <p:cNvPr id="26" name="TextBox 25"/>
          <p:cNvSpPr txBox="1"/>
          <p:nvPr userDrawn="1"/>
        </p:nvSpPr>
        <p:spPr>
          <a:xfrm>
            <a:off x="2548193" y="1207749"/>
            <a:ext cx="1749667" cy="246221"/>
          </a:xfrm>
          <a:prstGeom prst="rect">
            <a:avLst/>
          </a:prstGeom>
          <a:noFill/>
          <a:ln>
            <a:noFill/>
          </a:ln>
        </p:spPr>
        <p:txBody>
          <a:bodyPr wrap="square" rtlCol="0">
            <a:spAutoFit/>
          </a:bodyPr>
          <a:lstStyle/>
          <a:p>
            <a:r>
              <a:rPr lang="en-GB" sz="1000" b="1" dirty="0">
                <a:latin typeface="Arial"/>
                <a:cs typeface="Arial"/>
              </a:rPr>
              <a:t>Experience</a:t>
            </a:r>
          </a:p>
        </p:txBody>
      </p:sp>
      <p:sp>
        <p:nvSpPr>
          <p:cNvPr id="27" name="TextBox 26"/>
          <p:cNvSpPr txBox="1"/>
          <p:nvPr userDrawn="1"/>
        </p:nvSpPr>
        <p:spPr>
          <a:xfrm rot="1108704">
            <a:off x="6448280" y="5306042"/>
            <a:ext cx="579801" cy="246221"/>
          </a:xfrm>
          <a:prstGeom prst="rect">
            <a:avLst/>
          </a:prstGeom>
          <a:noFill/>
          <a:ln>
            <a:noFill/>
          </a:ln>
        </p:spPr>
        <p:txBody>
          <a:bodyPr wrap="square" rtlCol="0">
            <a:spAutoFit/>
          </a:bodyPr>
          <a:lstStyle/>
          <a:p>
            <a:pPr algn="ctr"/>
            <a:r>
              <a:rPr lang="en-GB" sz="1000" b="1" dirty="0">
                <a:latin typeface="Arial"/>
                <a:cs typeface="Arial"/>
              </a:rPr>
              <a:t>Needs</a:t>
            </a:r>
          </a:p>
        </p:txBody>
      </p:sp>
      <p:sp>
        <p:nvSpPr>
          <p:cNvPr id="28" name="TextBox 27"/>
          <p:cNvSpPr txBox="1"/>
          <p:nvPr userDrawn="1"/>
        </p:nvSpPr>
        <p:spPr>
          <a:xfrm rot="20315095">
            <a:off x="6274299" y="1286371"/>
            <a:ext cx="688733" cy="246221"/>
          </a:xfrm>
          <a:prstGeom prst="rect">
            <a:avLst/>
          </a:prstGeom>
          <a:noFill/>
          <a:ln>
            <a:noFill/>
          </a:ln>
        </p:spPr>
        <p:txBody>
          <a:bodyPr wrap="square" rtlCol="0">
            <a:spAutoFit/>
          </a:bodyPr>
          <a:lstStyle/>
          <a:p>
            <a:pPr algn="ctr"/>
            <a:r>
              <a:rPr lang="en-GB" sz="1000" b="1" dirty="0">
                <a:latin typeface="Arial"/>
                <a:cs typeface="Arial"/>
              </a:rPr>
              <a:t>Wants</a:t>
            </a:r>
          </a:p>
        </p:txBody>
      </p:sp>
      <p:sp>
        <p:nvSpPr>
          <p:cNvPr id="29" name="TextBox 28"/>
          <p:cNvSpPr txBox="1"/>
          <p:nvPr userDrawn="1"/>
        </p:nvSpPr>
        <p:spPr>
          <a:xfrm rot="2888313">
            <a:off x="8793239" y="2064952"/>
            <a:ext cx="521535" cy="246221"/>
          </a:xfrm>
          <a:prstGeom prst="rect">
            <a:avLst/>
          </a:prstGeom>
          <a:noFill/>
          <a:ln>
            <a:noFill/>
          </a:ln>
        </p:spPr>
        <p:txBody>
          <a:bodyPr wrap="square" rtlCol="0">
            <a:spAutoFit/>
          </a:bodyPr>
          <a:lstStyle/>
          <a:p>
            <a:pPr algn="ctr"/>
            <a:r>
              <a:rPr lang="en-GB" sz="1000" b="1" dirty="0">
                <a:latin typeface="Arial"/>
                <a:cs typeface="Arial"/>
              </a:rPr>
              <a:t>Fears</a:t>
            </a:r>
          </a:p>
        </p:txBody>
      </p:sp>
      <p:sp>
        <p:nvSpPr>
          <p:cNvPr id="30" name="TextBox 29"/>
          <p:cNvSpPr txBox="1"/>
          <p:nvPr userDrawn="1"/>
        </p:nvSpPr>
        <p:spPr>
          <a:xfrm>
            <a:off x="5105400" y="5715000"/>
            <a:ext cx="1749667" cy="246221"/>
          </a:xfrm>
          <a:prstGeom prst="rect">
            <a:avLst/>
          </a:prstGeom>
          <a:noFill/>
          <a:ln>
            <a:noFill/>
          </a:ln>
        </p:spPr>
        <p:txBody>
          <a:bodyPr wrap="square" rtlCol="0">
            <a:spAutoFit/>
          </a:bodyPr>
          <a:lstStyle/>
          <a:p>
            <a:r>
              <a:rPr lang="en-GB" sz="1000" b="1" dirty="0">
                <a:latin typeface="Arial"/>
                <a:cs typeface="Arial"/>
              </a:rPr>
              <a:t>Substitutes</a:t>
            </a:r>
          </a:p>
        </p:txBody>
      </p:sp>
      <p:sp>
        <p:nvSpPr>
          <p:cNvPr id="31" name="TextBox 30"/>
          <p:cNvSpPr txBox="1"/>
          <p:nvPr userDrawn="1"/>
        </p:nvSpPr>
        <p:spPr>
          <a:xfrm>
            <a:off x="337456" y="5715000"/>
            <a:ext cx="1749667" cy="246221"/>
          </a:xfrm>
          <a:prstGeom prst="rect">
            <a:avLst/>
          </a:prstGeom>
          <a:noFill/>
          <a:ln>
            <a:noFill/>
          </a:ln>
        </p:spPr>
        <p:txBody>
          <a:bodyPr wrap="square" rtlCol="0">
            <a:spAutoFit/>
          </a:bodyPr>
          <a:lstStyle/>
          <a:p>
            <a:r>
              <a:rPr lang="en-GB" sz="1000" b="1" dirty="0">
                <a:latin typeface="Arial"/>
                <a:cs typeface="Arial"/>
              </a:rPr>
              <a:t>Product</a:t>
            </a:r>
          </a:p>
        </p:txBody>
      </p:sp>
      <p:sp>
        <p:nvSpPr>
          <p:cNvPr id="34" name="TextBox 33"/>
          <p:cNvSpPr txBox="1"/>
          <p:nvPr userDrawn="1"/>
        </p:nvSpPr>
        <p:spPr>
          <a:xfrm>
            <a:off x="2496060" y="5715000"/>
            <a:ext cx="1749667" cy="246221"/>
          </a:xfrm>
          <a:prstGeom prst="rect">
            <a:avLst/>
          </a:prstGeom>
          <a:noFill/>
          <a:ln>
            <a:noFill/>
          </a:ln>
        </p:spPr>
        <p:txBody>
          <a:bodyPr wrap="square" rtlCol="0">
            <a:spAutoFit/>
          </a:bodyPr>
          <a:lstStyle/>
          <a:p>
            <a:r>
              <a:rPr lang="en-GB" sz="1000" b="1" dirty="0">
                <a:latin typeface="Arial"/>
                <a:cs typeface="Arial"/>
              </a:rPr>
              <a:t>Ideal Customer</a:t>
            </a:r>
          </a:p>
        </p:txBody>
      </p:sp>
      <p:sp>
        <p:nvSpPr>
          <p:cNvPr id="12" name="Right Triangle 11"/>
          <p:cNvSpPr>
            <a:spLocks noChangeAspect="1"/>
          </p:cNvSpPr>
          <p:nvPr userDrawn="1"/>
        </p:nvSpPr>
        <p:spPr>
          <a:xfrm rot="2772060">
            <a:off x="4887729" y="3221185"/>
            <a:ext cx="220711" cy="219805"/>
          </a:xfrm>
          <a:prstGeom prst="rtTriangle">
            <a:avLst/>
          </a:prstGeom>
          <a:solidFill>
            <a:schemeClr val="bg1">
              <a:lumMod val="75000"/>
            </a:schemeClr>
          </a:solidFill>
          <a:ln>
            <a:noFill/>
          </a:ln>
          <a:effectLst/>
          <a:scene3d>
            <a:camera prst="orthographicFront">
              <a:rot lat="0" lon="0" rev="60000"/>
            </a:camera>
            <a:lightRig rig="threePt" dir="t"/>
          </a:scene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pic>
        <p:nvPicPr>
          <p:cNvPr id="35" name="Picture 34"/>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7162800" y="3143631"/>
            <a:ext cx="328980" cy="33511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pic>
        <p:nvPicPr>
          <p:cNvPr id="36" name="Picture 35"/>
          <p:cNvPicPr>
            <a:picLocks noChangeAspect="1"/>
          </p:cNvPicPr>
          <p:nvPr userDrawn="1"/>
        </p:nvPicPr>
        <p:blipFill>
          <a:blip r:embed="rId4">
            <a:extLst>
              <a:ext uri="{28A0092B-C50C-407E-A947-70E740481C1C}">
                <a14:useLocalDpi xmlns:a14="http://schemas.microsoft.com/office/drawing/2010/main" val="0"/>
              </a:ext>
            </a:extLst>
          </a:blip>
          <a:srcRect/>
          <a:stretch>
            <a:fillRect/>
          </a:stretch>
        </p:blipFill>
        <p:spPr bwMode="auto">
          <a:xfrm>
            <a:off x="2371439" y="3175369"/>
            <a:ext cx="330603" cy="334718"/>
          </a:xfrm>
          <a:prstGeom prst="rect">
            <a:avLst/>
          </a:prstGeom>
          <a:noFill/>
          <a:ln w="9525">
            <a:noFill/>
            <a:miter lim="800000"/>
            <a:headEnd/>
            <a:tailEnd/>
          </a:ln>
          <a:extLst>
            <a:ext uri="{909E8E84-426E-40dd-AFC4-6F175D3DCCD1}">
              <a14:hiddenFill xmlns="" xmlns:a14="http://schemas.microsoft.com/office/drawing/2010/main">
                <a:solidFill>
                  <a:srgbClr val="FFFFFF"/>
                </a:solidFill>
              </a14:hiddenFill>
            </a:ext>
          </a:extLst>
        </p:spPr>
      </p:pic>
      <p:sp>
        <p:nvSpPr>
          <p:cNvPr id="39" name="TextBox 38"/>
          <p:cNvSpPr txBox="1"/>
          <p:nvPr userDrawn="1"/>
        </p:nvSpPr>
        <p:spPr>
          <a:xfrm>
            <a:off x="337456" y="762000"/>
            <a:ext cx="4405483" cy="338554"/>
          </a:xfrm>
          <a:prstGeom prst="rect">
            <a:avLst/>
          </a:prstGeom>
          <a:noFill/>
        </p:spPr>
        <p:txBody>
          <a:bodyPr wrap="square" rtlCol="0">
            <a:spAutoFit/>
          </a:bodyPr>
          <a:lstStyle/>
          <a:p>
            <a:pPr algn="ctr"/>
            <a:r>
              <a:rPr lang="en-GB" sz="1600" b="1" dirty="0">
                <a:latin typeface="Arial"/>
                <a:cs typeface="Arial"/>
              </a:rPr>
              <a:t>Product</a:t>
            </a:r>
          </a:p>
        </p:txBody>
      </p:sp>
      <p:sp>
        <p:nvSpPr>
          <p:cNvPr id="40" name="TextBox 39"/>
          <p:cNvSpPr txBox="1"/>
          <p:nvPr userDrawn="1"/>
        </p:nvSpPr>
        <p:spPr>
          <a:xfrm>
            <a:off x="5092252" y="762000"/>
            <a:ext cx="4475389" cy="338554"/>
          </a:xfrm>
          <a:prstGeom prst="rect">
            <a:avLst/>
          </a:prstGeom>
          <a:noFill/>
        </p:spPr>
        <p:txBody>
          <a:bodyPr wrap="square" rtlCol="0">
            <a:spAutoFit/>
          </a:bodyPr>
          <a:lstStyle/>
          <a:p>
            <a:pPr algn="ctr"/>
            <a:r>
              <a:rPr lang="en-GB" sz="1600" b="1" dirty="0">
                <a:latin typeface="Arial"/>
                <a:cs typeface="Arial"/>
              </a:rPr>
              <a:t>Customer</a:t>
            </a:r>
          </a:p>
        </p:txBody>
      </p:sp>
    </p:spTree>
    <p:extLst>
      <p:ext uri="{BB962C8B-B14F-4D97-AF65-F5344CB8AC3E}">
        <p14:creationId xmlns:p14="http://schemas.microsoft.com/office/powerpoint/2010/main" val="101817885"/>
      </p:ext>
    </p:extLst>
  </p:cSld>
  <p:clrMap bg1="lt1" tx1="dk1" bg2="lt2" tx2="dk2" accent1="accent1" accent2="accent2" accent3="accent3" accent4="accent4" accent5="accent5" accent6="accent6" hlink="hlink" folHlink="folHlink"/>
  <p:sldLayoutIdLst>
    <p:sldLayoutId id="2147483649" r:id="rId1"/>
  </p:sldLayoutIdLst>
  <p:txStyles>
    <p:titleStyle>
      <a:lvl1pPr algn="ctr" defTabSz="457200" rtl="0" eaLnBrk="1" latinLnBrk="0" hangingPunct="1">
        <a:spcBef>
          <a:spcPct val="0"/>
        </a:spcBef>
        <a:buNone/>
        <a:defRPr sz="4400" kern="1200">
          <a:solidFill>
            <a:schemeClr val="tx1"/>
          </a:solidFill>
          <a:latin typeface="Arial"/>
          <a:ea typeface="+mj-ea"/>
          <a:cs typeface="Arial"/>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Arial"/>
          <a:ea typeface="+mn-ea"/>
          <a:cs typeface="Arial"/>
        </a:defRPr>
      </a:lvl1pPr>
      <a:lvl2pPr marL="742950" indent="-285750" algn="l" defTabSz="457200" rtl="0" eaLnBrk="1" latinLnBrk="0" hangingPunct="1">
        <a:spcBef>
          <a:spcPct val="20000"/>
        </a:spcBef>
        <a:buFont typeface="Arial"/>
        <a:buChar char="–"/>
        <a:defRPr sz="2800" kern="1200">
          <a:solidFill>
            <a:schemeClr val="tx1"/>
          </a:solidFill>
          <a:latin typeface="Arial"/>
          <a:ea typeface="+mn-ea"/>
          <a:cs typeface="Arial"/>
        </a:defRPr>
      </a:lvl2pPr>
      <a:lvl3pPr marL="1143000" indent="-228600" algn="l" defTabSz="457200" rtl="0" eaLnBrk="1" latinLnBrk="0" hangingPunct="1">
        <a:spcBef>
          <a:spcPct val="20000"/>
        </a:spcBef>
        <a:buFont typeface="Arial"/>
        <a:buChar char="•"/>
        <a:defRPr sz="2400" kern="1200">
          <a:solidFill>
            <a:schemeClr val="tx1"/>
          </a:solidFill>
          <a:latin typeface="Arial"/>
          <a:ea typeface="+mn-ea"/>
          <a:cs typeface="Arial"/>
        </a:defRPr>
      </a:lvl3pPr>
      <a:lvl4pPr marL="1600200" indent="-228600" algn="l" defTabSz="457200" rtl="0" eaLnBrk="1" latinLnBrk="0" hangingPunct="1">
        <a:spcBef>
          <a:spcPct val="20000"/>
        </a:spcBef>
        <a:buFont typeface="Arial"/>
        <a:buChar char="–"/>
        <a:defRPr sz="2000" kern="1200">
          <a:solidFill>
            <a:schemeClr val="tx1"/>
          </a:solidFill>
          <a:latin typeface="Arial"/>
          <a:ea typeface="+mn-ea"/>
          <a:cs typeface="Arial"/>
        </a:defRPr>
      </a:lvl4pPr>
      <a:lvl5pPr marL="2057400" indent="-228600" algn="l" defTabSz="457200" rtl="0" eaLnBrk="1" latinLnBrk="0" hangingPunct="1">
        <a:spcBef>
          <a:spcPct val="20000"/>
        </a:spcBef>
        <a:buFont typeface="Arial"/>
        <a:buChar char="»"/>
        <a:defRPr sz="2000" kern="1200">
          <a:solidFill>
            <a:schemeClr val="tx1"/>
          </a:solidFill>
          <a:latin typeface="Arial"/>
          <a:ea typeface="+mn-ea"/>
          <a:cs typeface="Arial"/>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neoschronos.com" TargetMode="External"/><Relationship Id="rId2" Type="http://schemas.openxmlformats.org/officeDocument/2006/relationships/hyperlink" Target="https://www.strategyzer.com/canvas/value-proposition-canvas" TargetMode="External"/><Relationship Id="rId1" Type="http://schemas.openxmlformats.org/officeDocument/2006/relationships/slideLayout" Target="../slideLayouts/slideLayout1.xml"/><Relationship Id="rId4" Type="http://schemas.openxmlformats.org/officeDocument/2006/relationships/hyperlink" Target="https://creativecommons.org/licenses/by-sa/3.0/" TargetMode="External"/></Relationships>
</file>

<file path=ppt/slides/_rels/slide2.xml.rels><?xml version="1.0" encoding="UTF-8" standalone="yes"?>
<Relationships xmlns="http://schemas.openxmlformats.org/package/2006/relationships"><Relationship Id="rId3" Type="http://schemas.openxmlformats.org/officeDocument/2006/relationships/hyperlink" Target="https://neoschronos.com" TargetMode="External"/><Relationship Id="rId2" Type="http://schemas.openxmlformats.org/officeDocument/2006/relationships/hyperlink" Target="https://www.strategyzer.com/canvas/value-proposition-canvas" TargetMode="External"/><Relationship Id="rId1" Type="http://schemas.openxmlformats.org/officeDocument/2006/relationships/slideLayout" Target="../slideLayouts/slideLayout1.xml"/><Relationship Id="rId4" Type="http://schemas.openxmlformats.org/officeDocument/2006/relationships/hyperlink" Target="https://creativecommons.org/licenses/by-sa/3.0/" TargetMode="Externa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F1F1F1"/>
        </a:solidFill>
        <a:effectLst/>
      </p:bgPr>
    </p:bg>
    <p:spTree>
      <p:nvGrpSpPr>
        <p:cNvPr id="1" name=""/>
        <p:cNvGrpSpPr/>
        <p:nvPr/>
      </p:nvGrpSpPr>
      <p:grpSpPr>
        <a:xfrm>
          <a:off x="0" y="0"/>
          <a:ext cx="0" cy="0"/>
          <a:chOff x="0" y="0"/>
          <a:chExt cx="0" cy="0"/>
        </a:xfrm>
      </p:grpSpPr>
      <p:sp>
        <p:nvSpPr>
          <p:cNvPr id="50" name="Text Placeholder 49"/>
          <p:cNvSpPr>
            <a:spLocks noGrp="1"/>
          </p:cNvSpPr>
          <p:nvPr>
            <p:ph type="body" sz="quarter" idx="22"/>
          </p:nvPr>
        </p:nvSpPr>
        <p:spPr/>
        <p:txBody>
          <a:bodyPr/>
          <a:lstStyle/>
          <a:p>
            <a:r>
              <a:rPr lang="en-GB"/>
              <a:t>Startup Name</a:t>
            </a:r>
            <a:endParaRPr lang="en-GB" dirty="0"/>
          </a:p>
        </p:txBody>
      </p:sp>
      <p:sp>
        <p:nvSpPr>
          <p:cNvPr id="51" name="Text Placeholder 50"/>
          <p:cNvSpPr>
            <a:spLocks noGrp="1"/>
          </p:cNvSpPr>
          <p:nvPr>
            <p:ph type="body" sz="quarter" idx="23"/>
          </p:nvPr>
        </p:nvSpPr>
        <p:spPr/>
        <p:txBody>
          <a:bodyPr/>
          <a:lstStyle/>
          <a:p>
            <a:r>
              <a:rPr lang="en-GB"/>
              <a:t>Name1, Name2, </a:t>
            </a:r>
            <a:r>
              <a:rPr lang="mr-IN"/>
              <a:t>…</a:t>
            </a:r>
            <a:endParaRPr lang="en-GB" dirty="0"/>
          </a:p>
        </p:txBody>
      </p:sp>
      <p:sp>
        <p:nvSpPr>
          <p:cNvPr id="69" name="Text Placeholder 68"/>
          <p:cNvSpPr>
            <a:spLocks noGrp="1"/>
          </p:cNvSpPr>
          <p:nvPr>
            <p:ph type="body" sz="quarter" idx="24"/>
          </p:nvPr>
        </p:nvSpPr>
        <p:spPr/>
        <p:txBody>
          <a:bodyPr/>
          <a:lstStyle/>
          <a:p>
            <a:r>
              <a:rPr lang="en-GB"/>
              <a:t>DD/MM/YYYY</a:t>
            </a:r>
            <a:endParaRPr lang="en-GB" dirty="0"/>
          </a:p>
        </p:txBody>
      </p:sp>
      <p:sp>
        <p:nvSpPr>
          <p:cNvPr id="70" name="Text Placeholder 69"/>
          <p:cNvSpPr>
            <a:spLocks noGrp="1"/>
          </p:cNvSpPr>
          <p:nvPr>
            <p:ph type="body" sz="quarter" idx="25"/>
          </p:nvPr>
        </p:nvSpPr>
        <p:spPr/>
        <p:txBody>
          <a:bodyPr/>
          <a:lstStyle/>
          <a:p>
            <a:r>
              <a:rPr lang="en-GB"/>
              <a:t>X.Y</a:t>
            </a:r>
            <a:endParaRPr lang="en-GB" dirty="0"/>
          </a:p>
        </p:txBody>
      </p:sp>
      <p:sp>
        <p:nvSpPr>
          <p:cNvPr id="35" name="Text Placeholder 34"/>
          <p:cNvSpPr>
            <a:spLocks noGrp="1"/>
          </p:cNvSpPr>
          <p:nvPr>
            <p:ph type="body" sz="quarter" idx="32"/>
          </p:nvPr>
        </p:nvSpPr>
        <p:spPr/>
        <p:txBody>
          <a:bodyPr/>
          <a:lstStyle/>
          <a:p>
            <a:pPr lvl="0"/>
            <a:r>
              <a:rPr lang="en-GB"/>
              <a:t>A benefit is what your product does for the customer. The benefits are the ways that the features make your customer’s life easier by increasing pleasure or decreasing pain. The benefits of your product are the really core of your value proposition. The best way to list out the benefits of your product on the canvas is to imagine all the ways that your product makes your customer’s life better.</a:t>
            </a:r>
            <a:endParaRPr lang="en-GB" dirty="0"/>
          </a:p>
        </p:txBody>
      </p:sp>
      <p:sp>
        <p:nvSpPr>
          <p:cNvPr id="36" name="Text Placeholder 35"/>
          <p:cNvSpPr>
            <a:spLocks noGrp="1"/>
          </p:cNvSpPr>
          <p:nvPr>
            <p:ph type="body" sz="quarter" idx="33"/>
          </p:nvPr>
        </p:nvSpPr>
        <p:spPr/>
        <p:txBody>
          <a:bodyPr/>
          <a:lstStyle/>
          <a:p>
            <a:r>
              <a:rPr lang="en-US"/>
              <a:t>A feature is a factual description of how your product works. The features are the functioning attributes of your product. The features also provide the ‘reasons to believe’. Many FMCG marketers deride the importance of features because features are no longer a point of difference in most FMCG marketing. But for technology products and innovative new services the features on offer can still be an important part of your value proposition.</a:t>
            </a:r>
            <a:endParaRPr lang="en-GB" dirty="0"/>
          </a:p>
        </p:txBody>
      </p:sp>
      <p:sp>
        <p:nvSpPr>
          <p:cNvPr id="43" name="Text Placeholder 42"/>
          <p:cNvSpPr>
            <a:spLocks noGrp="1"/>
          </p:cNvSpPr>
          <p:nvPr>
            <p:ph type="body" sz="quarter" idx="34"/>
          </p:nvPr>
        </p:nvSpPr>
        <p:spPr/>
        <p:txBody>
          <a:bodyPr/>
          <a:lstStyle/>
          <a:p>
            <a:r>
              <a:rPr lang="en-GB"/>
              <a:t>The product experience is the way that owning your product makes the customer feel. It’s the sum total of the combined features and benefits. Product experience is different to features and benefits because it’s more about the emotional reasons why people buy your product and what it means for them in their own lives. The product experience is the kernel that will help identify the market positioning and brand essence that is usually built out of the value proposition.</a:t>
            </a:r>
            <a:endParaRPr lang="en-GB" dirty="0"/>
          </a:p>
        </p:txBody>
      </p:sp>
      <p:sp>
        <p:nvSpPr>
          <p:cNvPr id="78" name="Text Placeholder 77"/>
          <p:cNvSpPr>
            <a:spLocks noGrp="1"/>
          </p:cNvSpPr>
          <p:nvPr>
            <p:ph type="body" sz="quarter" idx="35"/>
          </p:nvPr>
        </p:nvSpPr>
        <p:spPr/>
        <p:txBody>
          <a:bodyPr/>
          <a:lstStyle/>
          <a:p>
            <a:pPr lvl="0"/>
            <a:r>
              <a:rPr lang="en-GB" dirty="0"/>
              <a:t>The emotional drivers of decision making are things that we want to be, do or have. Our wants are usually conscious (but aspirational) thoughts about how we’d like to improve our lives. They sometimes seem like daydreams but they can be powerful motivators of action. The wants speak more to the pull of our hearts and our emotions.</a:t>
            </a:r>
          </a:p>
        </p:txBody>
      </p:sp>
      <p:sp>
        <p:nvSpPr>
          <p:cNvPr id="79" name="Text Placeholder 78"/>
          <p:cNvSpPr>
            <a:spLocks noGrp="1"/>
          </p:cNvSpPr>
          <p:nvPr>
            <p:ph type="body" sz="quarter" idx="36"/>
          </p:nvPr>
        </p:nvSpPr>
        <p:spPr/>
        <p:txBody>
          <a:bodyPr/>
          <a:lstStyle/>
          <a:p>
            <a:pPr lvl="0"/>
            <a:r>
              <a:rPr lang="en-GB"/>
              <a:t>The customer’s needs are the rational things that the customer needs to get done. Interestingly, needs are not always conscious. Customers can have needs that they may not know about yet. Designers call these “latent needs“. The needs speak more to the pull of our heads and rational motivations.</a:t>
            </a:r>
            <a:endParaRPr lang="en-GB" dirty="0"/>
          </a:p>
        </p:txBody>
      </p:sp>
      <p:sp>
        <p:nvSpPr>
          <p:cNvPr id="80" name="Text Placeholder 79"/>
          <p:cNvSpPr>
            <a:spLocks noGrp="1"/>
          </p:cNvSpPr>
          <p:nvPr>
            <p:ph type="body" sz="quarter" idx="37"/>
          </p:nvPr>
        </p:nvSpPr>
        <p:spPr/>
        <p:txBody>
          <a:bodyPr/>
          <a:lstStyle/>
          <a:p>
            <a:pPr lvl="0"/>
            <a:r>
              <a:rPr lang="en-GB"/>
              <a:t>Fears can be a strong driver of purchasing behaviour and can be the hidden source of wants and needs. For any product there is a secret “pain of switching“. Even if your product is better than the competition, it might not be a big enough improvement to overcome the inertia of the status quo.</a:t>
            </a:r>
            <a:endParaRPr lang="en-GB" dirty="0"/>
          </a:p>
        </p:txBody>
      </p:sp>
      <p:sp>
        <p:nvSpPr>
          <p:cNvPr id="81" name="Text Placeholder 80"/>
          <p:cNvSpPr>
            <a:spLocks noGrp="1"/>
          </p:cNvSpPr>
          <p:nvPr>
            <p:ph type="body" sz="quarter" idx="38"/>
          </p:nvPr>
        </p:nvSpPr>
        <p:spPr/>
        <p:txBody>
          <a:bodyPr/>
          <a:lstStyle/>
          <a:p>
            <a:pPr lvl="0"/>
            <a:r>
              <a:rPr lang="en-GB"/>
              <a:t>These are not just the obvious competitors, but also existing behaviours and coping mechanisms. Remember that people made it this far in life without your product. If your product isn’t better than the existing solutions then you don’t have a real-world value proposition.</a:t>
            </a:r>
          </a:p>
          <a:p>
            <a:endParaRPr lang="en-GB" dirty="0"/>
          </a:p>
        </p:txBody>
      </p:sp>
      <p:sp>
        <p:nvSpPr>
          <p:cNvPr id="82" name="Text Placeholder 81"/>
          <p:cNvSpPr>
            <a:spLocks noGrp="1"/>
          </p:cNvSpPr>
          <p:nvPr>
            <p:ph type="body" sz="quarter" idx="39"/>
          </p:nvPr>
        </p:nvSpPr>
        <p:spPr/>
        <p:txBody>
          <a:bodyPr/>
          <a:lstStyle/>
          <a:p>
            <a:r>
              <a:rPr lang="en-GB" dirty="0"/>
              <a:t>Name your product or service</a:t>
            </a:r>
          </a:p>
        </p:txBody>
      </p:sp>
      <p:sp>
        <p:nvSpPr>
          <p:cNvPr id="83" name="Text Placeholder 82"/>
          <p:cNvSpPr>
            <a:spLocks noGrp="1"/>
          </p:cNvSpPr>
          <p:nvPr>
            <p:ph type="body" sz="quarter" idx="40"/>
          </p:nvPr>
        </p:nvSpPr>
        <p:spPr/>
        <p:txBody>
          <a:bodyPr/>
          <a:lstStyle/>
          <a:p>
            <a:r>
              <a:rPr lang="en-GB" dirty="0"/>
              <a:t>Name your ideal customer</a:t>
            </a:r>
          </a:p>
        </p:txBody>
      </p:sp>
      <p:sp>
        <p:nvSpPr>
          <p:cNvPr id="63" name="Rectangle 62"/>
          <p:cNvSpPr/>
          <p:nvPr/>
        </p:nvSpPr>
        <p:spPr>
          <a:xfrm>
            <a:off x="247650" y="6457891"/>
            <a:ext cx="9410700" cy="415498"/>
          </a:xfrm>
          <a:prstGeom prst="rect">
            <a:avLst/>
          </a:prstGeom>
        </p:spPr>
        <p:txBody>
          <a:bodyPr wrap="square">
            <a:spAutoFit/>
          </a:bodyPr>
          <a:lstStyle/>
          <a:p>
            <a:r>
              <a:rPr lang="en-GB" sz="700" b="0" i="0" dirty="0">
                <a:solidFill>
                  <a:srgbClr val="808080"/>
                </a:solidFill>
                <a:latin typeface="Arial"/>
                <a:ea typeface="Arial"/>
                <a:cs typeface="Arial"/>
              </a:rPr>
              <a:t>Designed by: </a:t>
            </a:r>
            <a:r>
              <a:rPr lang="en-GB" sz="700" dirty="0">
                <a:solidFill>
                  <a:srgbClr val="808080"/>
                </a:solidFill>
                <a:latin typeface="Arial"/>
                <a:ea typeface="Arial"/>
                <a:cs typeface="Arial"/>
              </a:rPr>
              <a:t>Peter J. </a:t>
            </a:r>
            <a:r>
              <a:rPr lang="en-GB" sz="700">
                <a:solidFill>
                  <a:srgbClr val="808080"/>
                </a:solidFill>
                <a:latin typeface="Arial"/>
                <a:ea typeface="Arial"/>
                <a:cs typeface="Arial"/>
              </a:rPr>
              <a:t>Thomson</a:t>
            </a:r>
            <a:r>
              <a:rPr lang="en-GB" sz="700" dirty="0">
                <a:solidFill>
                  <a:srgbClr val="808080"/>
                </a:solidFill>
                <a:latin typeface="Arial"/>
                <a:ea typeface="Arial"/>
                <a:cs typeface="Arial"/>
              </a:rPr>
              <a:t>, based on the work of Steve Blank, Clayton Christensen, Seth Godin, Yves Pigneur and Alex Osterwalder. (</a:t>
            </a:r>
            <a:r>
              <a:rPr lang="en-GB" sz="700" dirty="0">
                <a:solidFill>
                  <a:srgbClr val="808080"/>
                </a:solidFill>
                <a:latin typeface="Arial"/>
                <a:ea typeface="Arial"/>
                <a:cs typeface="Arial"/>
                <a:hlinkClick r:id="rId2"/>
              </a:rPr>
              <a:t>https://www.strategyzer.com/canvas/value-proposition-canvas</a:t>
            </a:r>
            <a:r>
              <a:rPr lang="en-GB" sz="700" dirty="0">
                <a:solidFill>
                  <a:srgbClr val="808080"/>
                </a:solidFill>
                <a:latin typeface="Arial"/>
                <a:ea typeface="Arial"/>
                <a:cs typeface="Arial"/>
              </a:rPr>
              <a:t>). PowerPoint implementation by: Neos Chronos Limited </a:t>
            </a:r>
            <a:r>
              <a:rPr lang="en-GB" sz="700" dirty="0">
                <a:latin typeface="Arial"/>
                <a:cs typeface="Arial"/>
              </a:rPr>
              <a:t>(</a:t>
            </a:r>
            <a:r>
              <a:rPr lang="en-GB" sz="700" dirty="0">
                <a:latin typeface="Arial"/>
                <a:cs typeface="Arial"/>
                <a:hlinkClick r:id="rId3"/>
              </a:rPr>
              <a:t>https://neoschronos.com</a:t>
            </a:r>
            <a:r>
              <a:rPr lang="en-GB" sz="700" dirty="0">
                <a:latin typeface="Arial"/>
                <a:cs typeface="Arial"/>
              </a:rPr>
              <a:t>). </a:t>
            </a:r>
            <a:r>
              <a:rPr lang="en-GB" sz="700" dirty="0">
                <a:solidFill>
                  <a:srgbClr val="808080"/>
                </a:solidFill>
                <a:latin typeface="Arial"/>
                <a:ea typeface="Arial"/>
                <a:cs typeface="Arial"/>
              </a:rPr>
              <a:t>License: </a:t>
            </a:r>
            <a:r>
              <a:rPr lang="mr-IN" sz="700" dirty="0">
                <a:latin typeface="Arial"/>
                <a:cs typeface="Arial"/>
                <a:hlinkClick r:id="rId4"/>
              </a:rPr>
              <a:t>CC BY-SA 3.0</a:t>
            </a:r>
            <a:endParaRPr lang="mr-IN" sz="700" dirty="0">
              <a:solidFill>
                <a:srgbClr val="808080"/>
              </a:solidFill>
              <a:latin typeface="Arial"/>
              <a:ea typeface="Arial"/>
              <a:cs typeface="Arial"/>
            </a:endParaRPr>
          </a:p>
          <a:p>
            <a:endParaRPr lang="en-GB" sz="700" dirty="0">
              <a:latin typeface="Arial"/>
              <a:cs typeface="Arial"/>
            </a:endParaRPr>
          </a:p>
        </p:txBody>
      </p:sp>
    </p:spTree>
    <p:extLst>
      <p:ext uri="{BB962C8B-B14F-4D97-AF65-F5344CB8AC3E}">
        <p14:creationId xmlns:p14="http://schemas.microsoft.com/office/powerpoint/2010/main" val="133541022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 name="Text Placeholder 49"/>
          <p:cNvSpPr>
            <a:spLocks noGrp="1"/>
          </p:cNvSpPr>
          <p:nvPr>
            <p:ph type="body" sz="quarter" idx="22"/>
          </p:nvPr>
        </p:nvSpPr>
        <p:spPr/>
        <p:txBody>
          <a:bodyPr/>
          <a:lstStyle/>
          <a:p>
            <a:endParaRPr lang="en-GB" dirty="0"/>
          </a:p>
        </p:txBody>
      </p:sp>
      <p:sp>
        <p:nvSpPr>
          <p:cNvPr id="51" name="Text Placeholder 50"/>
          <p:cNvSpPr>
            <a:spLocks noGrp="1"/>
          </p:cNvSpPr>
          <p:nvPr>
            <p:ph type="body" sz="quarter" idx="23"/>
          </p:nvPr>
        </p:nvSpPr>
        <p:spPr/>
        <p:txBody>
          <a:bodyPr/>
          <a:lstStyle/>
          <a:p>
            <a:endParaRPr lang="en-GB" dirty="0"/>
          </a:p>
        </p:txBody>
      </p:sp>
      <p:sp>
        <p:nvSpPr>
          <p:cNvPr id="69" name="Text Placeholder 68"/>
          <p:cNvSpPr>
            <a:spLocks noGrp="1"/>
          </p:cNvSpPr>
          <p:nvPr>
            <p:ph type="body" sz="quarter" idx="24"/>
          </p:nvPr>
        </p:nvSpPr>
        <p:spPr/>
        <p:txBody>
          <a:bodyPr/>
          <a:lstStyle/>
          <a:p>
            <a:endParaRPr lang="en-GB" dirty="0"/>
          </a:p>
        </p:txBody>
      </p:sp>
      <p:sp>
        <p:nvSpPr>
          <p:cNvPr id="70" name="Text Placeholder 69"/>
          <p:cNvSpPr>
            <a:spLocks noGrp="1"/>
          </p:cNvSpPr>
          <p:nvPr>
            <p:ph type="body" sz="quarter" idx="25"/>
          </p:nvPr>
        </p:nvSpPr>
        <p:spPr/>
        <p:txBody>
          <a:bodyPr/>
          <a:lstStyle/>
          <a:p>
            <a:endParaRPr lang="en-GB" dirty="0"/>
          </a:p>
        </p:txBody>
      </p:sp>
      <p:sp>
        <p:nvSpPr>
          <p:cNvPr id="35" name="Text Placeholder 34"/>
          <p:cNvSpPr>
            <a:spLocks noGrp="1"/>
          </p:cNvSpPr>
          <p:nvPr>
            <p:ph type="body" sz="quarter" idx="32"/>
          </p:nvPr>
        </p:nvSpPr>
        <p:spPr/>
        <p:txBody>
          <a:bodyPr/>
          <a:lstStyle/>
          <a:p>
            <a:pPr lvl="0"/>
            <a:endParaRPr lang="en-GB" dirty="0"/>
          </a:p>
        </p:txBody>
      </p:sp>
      <p:sp>
        <p:nvSpPr>
          <p:cNvPr id="36" name="Text Placeholder 35"/>
          <p:cNvSpPr>
            <a:spLocks noGrp="1"/>
          </p:cNvSpPr>
          <p:nvPr>
            <p:ph type="body" sz="quarter" idx="33"/>
          </p:nvPr>
        </p:nvSpPr>
        <p:spPr/>
        <p:txBody>
          <a:bodyPr/>
          <a:lstStyle/>
          <a:p>
            <a:endParaRPr lang="en-GB" dirty="0"/>
          </a:p>
        </p:txBody>
      </p:sp>
      <p:sp>
        <p:nvSpPr>
          <p:cNvPr id="43" name="Text Placeholder 42"/>
          <p:cNvSpPr>
            <a:spLocks noGrp="1"/>
          </p:cNvSpPr>
          <p:nvPr>
            <p:ph type="body" sz="quarter" idx="34"/>
          </p:nvPr>
        </p:nvSpPr>
        <p:spPr/>
        <p:txBody>
          <a:bodyPr/>
          <a:lstStyle/>
          <a:p>
            <a:endParaRPr lang="en-GB" dirty="0"/>
          </a:p>
        </p:txBody>
      </p:sp>
      <p:sp>
        <p:nvSpPr>
          <p:cNvPr id="78" name="Text Placeholder 77"/>
          <p:cNvSpPr>
            <a:spLocks noGrp="1"/>
          </p:cNvSpPr>
          <p:nvPr>
            <p:ph type="body" sz="quarter" idx="35"/>
          </p:nvPr>
        </p:nvSpPr>
        <p:spPr/>
        <p:txBody>
          <a:bodyPr/>
          <a:lstStyle/>
          <a:p>
            <a:pPr lvl="0"/>
            <a:endParaRPr lang="en-GB" dirty="0"/>
          </a:p>
        </p:txBody>
      </p:sp>
      <p:sp>
        <p:nvSpPr>
          <p:cNvPr id="79" name="Text Placeholder 78"/>
          <p:cNvSpPr>
            <a:spLocks noGrp="1"/>
          </p:cNvSpPr>
          <p:nvPr>
            <p:ph type="body" sz="quarter" idx="36"/>
          </p:nvPr>
        </p:nvSpPr>
        <p:spPr/>
        <p:txBody>
          <a:bodyPr/>
          <a:lstStyle/>
          <a:p>
            <a:pPr lvl="0"/>
            <a:endParaRPr lang="en-GB" dirty="0"/>
          </a:p>
        </p:txBody>
      </p:sp>
      <p:sp>
        <p:nvSpPr>
          <p:cNvPr id="80" name="Text Placeholder 79"/>
          <p:cNvSpPr>
            <a:spLocks noGrp="1"/>
          </p:cNvSpPr>
          <p:nvPr>
            <p:ph type="body" sz="quarter" idx="37"/>
          </p:nvPr>
        </p:nvSpPr>
        <p:spPr/>
        <p:txBody>
          <a:bodyPr/>
          <a:lstStyle/>
          <a:p>
            <a:pPr lvl="0"/>
            <a:endParaRPr lang="en-GB" dirty="0"/>
          </a:p>
        </p:txBody>
      </p:sp>
      <p:sp>
        <p:nvSpPr>
          <p:cNvPr id="81" name="Text Placeholder 80"/>
          <p:cNvSpPr>
            <a:spLocks noGrp="1"/>
          </p:cNvSpPr>
          <p:nvPr>
            <p:ph type="body" sz="quarter" idx="38"/>
          </p:nvPr>
        </p:nvSpPr>
        <p:spPr/>
        <p:txBody>
          <a:bodyPr/>
          <a:lstStyle/>
          <a:p>
            <a:endParaRPr lang="en-GB" dirty="0"/>
          </a:p>
        </p:txBody>
      </p:sp>
      <p:sp>
        <p:nvSpPr>
          <p:cNvPr id="82" name="Text Placeholder 81"/>
          <p:cNvSpPr>
            <a:spLocks noGrp="1"/>
          </p:cNvSpPr>
          <p:nvPr>
            <p:ph type="body" sz="quarter" idx="39"/>
          </p:nvPr>
        </p:nvSpPr>
        <p:spPr/>
        <p:txBody>
          <a:bodyPr/>
          <a:lstStyle/>
          <a:p>
            <a:endParaRPr lang="en-GB" dirty="0"/>
          </a:p>
        </p:txBody>
      </p:sp>
      <p:sp>
        <p:nvSpPr>
          <p:cNvPr id="83" name="Text Placeholder 82"/>
          <p:cNvSpPr>
            <a:spLocks noGrp="1"/>
          </p:cNvSpPr>
          <p:nvPr>
            <p:ph type="body" sz="quarter" idx="40"/>
          </p:nvPr>
        </p:nvSpPr>
        <p:spPr/>
        <p:txBody>
          <a:bodyPr/>
          <a:lstStyle/>
          <a:p>
            <a:endParaRPr lang="en-GB" dirty="0"/>
          </a:p>
        </p:txBody>
      </p:sp>
      <p:sp>
        <p:nvSpPr>
          <p:cNvPr id="63" name="Rectangle 62"/>
          <p:cNvSpPr/>
          <p:nvPr/>
        </p:nvSpPr>
        <p:spPr>
          <a:xfrm>
            <a:off x="247650" y="6457891"/>
            <a:ext cx="9410700" cy="415498"/>
          </a:xfrm>
          <a:prstGeom prst="rect">
            <a:avLst/>
          </a:prstGeom>
        </p:spPr>
        <p:txBody>
          <a:bodyPr wrap="square">
            <a:spAutoFit/>
          </a:bodyPr>
          <a:lstStyle/>
          <a:p>
            <a:r>
              <a:rPr lang="en-GB" sz="700" b="0" i="0" dirty="0">
                <a:solidFill>
                  <a:srgbClr val="808080"/>
                </a:solidFill>
                <a:latin typeface="Arial"/>
                <a:ea typeface="Arial"/>
                <a:cs typeface="Arial"/>
              </a:rPr>
              <a:t>Designed by: </a:t>
            </a:r>
            <a:r>
              <a:rPr lang="en-GB" sz="700" dirty="0">
                <a:solidFill>
                  <a:srgbClr val="808080"/>
                </a:solidFill>
                <a:latin typeface="Arial"/>
                <a:ea typeface="Arial"/>
                <a:cs typeface="Arial"/>
              </a:rPr>
              <a:t>Peter J. </a:t>
            </a:r>
            <a:r>
              <a:rPr lang="en-GB" sz="700">
                <a:solidFill>
                  <a:srgbClr val="808080"/>
                </a:solidFill>
                <a:latin typeface="Arial"/>
                <a:ea typeface="Arial"/>
                <a:cs typeface="Arial"/>
              </a:rPr>
              <a:t>Thomson</a:t>
            </a:r>
            <a:r>
              <a:rPr lang="en-GB" sz="700" dirty="0">
                <a:solidFill>
                  <a:srgbClr val="808080"/>
                </a:solidFill>
                <a:latin typeface="Arial"/>
                <a:ea typeface="Arial"/>
                <a:cs typeface="Arial"/>
              </a:rPr>
              <a:t>, based on the work of Steve Blank, Clayton Christensen, Seth Godin, Yves Pigneur and Alex Osterwalder. (</a:t>
            </a:r>
            <a:r>
              <a:rPr lang="en-GB" sz="700" dirty="0">
                <a:solidFill>
                  <a:srgbClr val="808080"/>
                </a:solidFill>
                <a:latin typeface="Arial"/>
                <a:ea typeface="Arial"/>
                <a:cs typeface="Arial"/>
                <a:hlinkClick r:id="rId2"/>
              </a:rPr>
              <a:t>https://www.strategyzer.com/canvas/value-proposition-canvas</a:t>
            </a:r>
            <a:r>
              <a:rPr lang="en-GB" sz="700" dirty="0">
                <a:solidFill>
                  <a:srgbClr val="808080"/>
                </a:solidFill>
                <a:latin typeface="Arial"/>
                <a:ea typeface="Arial"/>
                <a:cs typeface="Arial"/>
              </a:rPr>
              <a:t>). PowerPoint implementation by: Neos Chronos Limited </a:t>
            </a:r>
            <a:r>
              <a:rPr lang="en-GB" sz="700" dirty="0">
                <a:latin typeface="Arial"/>
                <a:cs typeface="Arial"/>
              </a:rPr>
              <a:t>(</a:t>
            </a:r>
            <a:r>
              <a:rPr lang="en-GB" sz="700" dirty="0">
                <a:latin typeface="Arial"/>
                <a:cs typeface="Arial"/>
                <a:hlinkClick r:id="rId3"/>
              </a:rPr>
              <a:t>https://neoschronos.com</a:t>
            </a:r>
            <a:r>
              <a:rPr lang="en-GB" sz="700" dirty="0">
                <a:latin typeface="Arial"/>
                <a:cs typeface="Arial"/>
              </a:rPr>
              <a:t>). </a:t>
            </a:r>
            <a:r>
              <a:rPr lang="en-GB" sz="700" dirty="0">
                <a:solidFill>
                  <a:srgbClr val="808080"/>
                </a:solidFill>
                <a:latin typeface="Arial"/>
                <a:ea typeface="Arial"/>
                <a:cs typeface="Arial"/>
              </a:rPr>
              <a:t>License: </a:t>
            </a:r>
            <a:r>
              <a:rPr lang="mr-IN" sz="700" dirty="0">
                <a:latin typeface="Arial"/>
                <a:cs typeface="Arial"/>
                <a:hlinkClick r:id="rId4"/>
              </a:rPr>
              <a:t>CC BY-SA 3.0</a:t>
            </a:r>
            <a:endParaRPr lang="mr-IN" sz="700" dirty="0">
              <a:solidFill>
                <a:srgbClr val="808080"/>
              </a:solidFill>
              <a:latin typeface="Arial"/>
              <a:ea typeface="Arial"/>
              <a:cs typeface="Arial"/>
            </a:endParaRPr>
          </a:p>
          <a:p>
            <a:endParaRPr lang="en-GB" sz="700" dirty="0">
              <a:latin typeface="Arial"/>
              <a:cs typeface="Arial"/>
            </a:endParaRPr>
          </a:p>
        </p:txBody>
      </p:sp>
    </p:spTree>
    <p:extLst>
      <p:ext uri="{BB962C8B-B14F-4D97-AF65-F5344CB8AC3E}">
        <p14:creationId xmlns:p14="http://schemas.microsoft.com/office/powerpoint/2010/main" val="3281187539"/>
      </p:ext>
    </p:extLst>
  </p:cSld>
  <p:clrMapOvr>
    <a:masterClrMapping/>
  </p:clrMapOvr>
</p:sld>
</file>

<file path=ppt/theme/theme1.xml><?xml version="1.0" encoding="utf-8"?>
<a:theme xmlns:a="http://schemas.openxmlformats.org/drawingml/2006/main" name="Office Theme">
  <a:themeElements>
    <a:clrScheme name="Neos Chronos">
      <a:dk1>
        <a:srgbClr val="444444"/>
      </a:dk1>
      <a:lt1>
        <a:sysClr val="window" lastClr="FFFFFF"/>
      </a:lt1>
      <a:dk2>
        <a:srgbClr val="222222"/>
      </a:dk2>
      <a:lt2>
        <a:srgbClr val="F3F3F3"/>
      </a:lt2>
      <a:accent1>
        <a:srgbClr val="669933"/>
      </a:accent1>
      <a:accent2>
        <a:srgbClr val="38BEEA"/>
      </a:accent2>
      <a:accent3>
        <a:srgbClr val="EA38C0"/>
      </a:accent3>
      <a:accent4>
        <a:srgbClr val="EABB38"/>
      </a:accent4>
      <a:accent5>
        <a:srgbClr val="788C92"/>
      </a:accent5>
      <a:accent6>
        <a:srgbClr val="EA6238"/>
      </a:accent6>
      <a:hlink>
        <a:srgbClr val="787828"/>
      </a:hlink>
      <a:folHlink>
        <a:srgbClr val="9AA291"/>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341</TotalTime>
  <Words>605</Words>
  <Application>Microsoft Macintosh PowerPoint</Application>
  <PresentationFormat>A4 Paper (210x297 mm)</PresentationFormat>
  <Paragraphs>15</Paragraphs>
  <Slides>2</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vt:i4>
      </vt:variant>
    </vt:vector>
  </HeadingPairs>
  <TitlesOfParts>
    <vt:vector size="5" baseType="lpstr">
      <vt:lpstr>Arial</vt:lpstr>
      <vt:lpstr>Calibri</vt:lpstr>
      <vt:lpstr>Office Theme</vt:lpstr>
      <vt:lpstr>PowerPoint Presentation</vt:lpstr>
      <vt:lpstr>PowerPoint Presentation</vt:lpstr>
    </vt:vector>
  </TitlesOfParts>
  <Manager/>
  <Company>Neos Chronos Limited</Company>
  <LinksUpToDate>false</LinksUpToDate>
  <SharedDoc>false</SharedDoc>
  <HyperlinkBase>https://neoschronos.com/assets/</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Value Proposition Canvas Template PPT</dc:title>
  <dc:subject/>
  <dc:creator>Thomas Papanikolaou</dc:creator>
  <cp:keywords>Value Proposition Canvas Template, Powerpoint, ppt, pptx, Free, English</cp:keywords>
  <dc:description>The Value Proposition Canvas by Peter J. Thompson, based on the work of Steve Blank, Clayton Christensen, Seth Godin, Yves Pigneur and Alex Osterwalder. This work is licensed under the Creative Commons Attribution-Share Alike 3.0 Unported License.</dc:description>
  <cp:lastModifiedBy>Dr. Thomas Papanikolaou</cp:lastModifiedBy>
  <cp:revision>69</cp:revision>
  <cp:lastPrinted>2019-04-01T19:25:48Z</cp:lastPrinted>
  <dcterms:created xsi:type="dcterms:W3CDTF">2019-04-01T16:49:19Z</dcterms:created>
  <dcterms:modified xsi:type="dcterms:W3CDTF">2024-08-24T15:59:03Z</dcterms:modified>
  <cp:category>PowerPoint Template PPT</cp:category>
</cp:coreProperties>
</file>